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sldIdLst>
    <p:sldId id="256" r:id="rId2"/>
    <p:sldId id="287" r:id="rId3"/>
    <p:sldId id="493" r:id="rId4"/>
    <p:sldId id="258" r:id="rId5"/>
    <p:sldId id="260" r:id="rId6"/>
    <p:sldId id="328" r:id="rId7"/>
    <p:sldId id="308" r:id="rId8"/>
    <p:sldId id="277" r:id="rId9"/>
    <p:sldId id="294" r:id="rId10"/>
    <p:sldId id="309" r:id="rId11"/>
    <p:sldId id="496" r:id="rId12"/>
    <p:sldId id="278" r:id="rId13"/>
    <p:sldId id="491" r:id="rId14"/>
    <p:sldId id="494" r:id="rId15"/>
    <p:sldId id="495" r:id="rId16"/>
    <p:sldId id="497" r:id="rId17"/>
    <p:sldId id="279" r:id="rId18"/>
    <p:sldId id="498" r:id="rId19"/>
    <p:sldId id="499" r:id="rId20"/>
    <p:sldId id="312" r:id="rId21"/>
    <p:sldId id="281" r:id="rId22"/>
    <p:sldId id="313" r:id="rId23"/>
    <p:sldId id="282" r:id="rId24"/>
    <p:sldId id="500" r:id="rId25"/>
    <p:sldId id="489" r:id="rId26"/>
    <p:sldId id="502" r:id="rId27"/>
    <p:sldId id="504" r:id="rId28"/>
    <p:sldId id="503" r:id="rId29"/>
    <p:sldId id="505" r:id="rId30"/>
    <p:sldId id="501" r:id="rId31"/>
    <p:sldId id="471" r:id="rId32"/>
    <p:sldId id="472" r:id="rId33"/>
    <p:sldId id="506" r:id="rId34"/>
    <p:sldId id="464" r:id="rId35"/>
    <p:sldId id="465" r:id="rId36"/>
    <p:sldId id="481" r:id="rId37"/>
    <p:sldId id="478" r:id="rId38"/>
    <p:sldId id="477" r:id="rId39"/>
    <p:sldId id="507" r:id="rId40"/>
    <p:sldId id="508" r:id="rId41"/>
    <p:sldId id="509" r:id="rId42"/>
    <p:sldId id="316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03"/>
    <p:restoredTop sz="94844"/>
  </p:normalViewPr>
  <p:slideViewPr>
    <p:cSldViewPr snapToGrid="0">
      <p:cViewPr varScale="1">
        <p:scale>
          <a:sx n="122" d="100"/>
          <a:sy n="122" d="100"/>
        </p:scale>
        <p:origin x="98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B9FC54-C62C-2C4D-A848-257EB0C7D96F}" type="datetimeFigureOut">
              <a:rPr lang="en-US" smtClean="0"/>
              <a:t>4/18/25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2CCC3E-4952-9D4D-8883-3D73A7C97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860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99977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AB8CB-49B0-6CDB-988E-0D3F8614A6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aseline="0">
                <a:solidFill>
                  <a:schemeClr val="accent4">
                    <a:lumMod val="50000"/>
                  </a:schemeClr>
                </a:solidFill>
                <a:latin typeface="Powderfinger Type" panose="02020709070000000403" pitchFamily="49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83694C-1B2E-5B95-5B1C-48D0D91B27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623E09-508A-4701-3C31-F607EC5B5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B7E82-8153-1B40-B03C-F5F5FA245232}" type="datetimeFigureOut">
              <a:rPr lang="en-AU" smtClean="0"/>
              <a:t>18/4/2025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73263-5CE3-697D-8823-01B96E7CC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BD26FB-C4F7-8965-6DD7-92FE3C987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9C9E2-2CA5-4E45-B74F-1205A2D8A57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87931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FCC27-491F-5355-BFB7-A9D44EF67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BFEE95-5429-A4B1-3903-719BC86DAA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74BC6-C441-7449-37A1-9115AE89D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B7E82-8153-1B40-B03C-F5F5FA245232}" type="datetimeFigureOut">
              <a:rPr lang="en-AU" smtClean="0"/>
              <a:t>18/4/2025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FA8EA-A4BA-CD82-0587-C3AA8B2B7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542C49-B3D8-1514-8637-CEE59BC21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9C9E2-2CA5-4E45-B74F-1205A2D8A57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84186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A8036A5-3C04-1D46-75E8-0D462505E8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7C3ACD-98D8-0EE6-A510-29C0784338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F74254-ECB8-6F1C-39CF-3467B7E3A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B7E82-8153-1B40-B03C-F5F5FA245232}" type="datetimeFigureOut">
              <a:rPr lang="en-AU" smtClean="0"/>
              <a:t>18/4/2025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96EB4B-F6AF-DBBB-1280-64220B298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8A676B-B6E9-AFD8-5762-5BAB860F9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9C9E2-2CA5-4E45-B74F-1205A2D8A57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93270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0F9A5-1834-FB38-0199-F13595A2A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accent4">
                    <a:lumMod val="50000"/>
                  </a:schemeClr>
                </a:solidFill>
                <a:latin typeface="Powderfinger Type" panose="02020709070000000403" pitchFamily="49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9636F7-06F2-C6D4-93C2-0D0913429D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18E687-464E-C740-B72D-4E4FE10F2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B7E82-8153-1B40-B03C-F5F5FA245232}" type="datetimeFigureOut">
              <a:rPr lang="en-AU" smtClean="0"/>
              <a:t>18/4/2025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2BFACD-7594-D30F-DB7A-BEFE39CE3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0BC33-F86C-8AA1-6F08-75FD9B424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9C9E2-2CA5-4E45-B74F-1205A2D8A57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1504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33C57-2DCB-B598-9CF4-B753142CC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AF2F08-7A51-1211-6D36-CB24537595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53FB5D-8448-BF02-1A71-75751A04C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B7E82-8153-1B40-B03C-F5F5FA245232}" type="datetimeFigureOut">
              <a:rPr lang="en-AU" smtClean="0"/>
              <a:t>18/4/2025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1A5C0-D4E1-1FBF-23B7-2022E3AE7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85B951-B484-4222-34E7-11B9A197D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9C9E2-2CA5-4E45-B74F-1205A2D8A57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6782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D08EA-862E-B68E-1529-8427BA1BC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BCE5A4-022B-3DC3-0A20-9C3C9961AA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87BF79-9A40-23F0-6A72-FB9C1B4ABF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D77433-5BF5-5AC3-3AE0-676544964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B7E82-8153-1B40-B03C-F5F5FA245232}" type="datetimeFigureOut">
              <a:rPr lang="en-AU" smtClean="0"/>
              <a:t>18/4/2025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A75187-DBC5-F694-7743-F14DB9A7B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9B2F6F-DD6F-543B-3909-09D01675C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9C9E2-2CA5-4E45-B74F-1205A2D8A57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09869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69442-8348-020A-6D52-39F915BC7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3EEBD1-32AB-20FA-95E9-1C2E3C6ED4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9AEAD3-046E-58AC-9D8B-5CDB386A5B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8FA84B-C23F-7FFB-74D8-6CD58A1CF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3F3403-6BFE-6E90-8EFF-703D141340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27F975-840E-1736-BA19-800603341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B7E82-8153-1B40-B03C-F5F5FA245232}" type="datetimeFigureOut">
              <a:rPr lang="en-AU" smtClean="0"/>
              <a:t>18/4/2025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192B66-F8E0-17EE-AF6D-C29A18587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A176F6-F95A-FE8F-BA0A-8028F5851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9C9E2-2CA5-4E45-B74F-1205A2D8A57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17881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A88F4-6AF5-3216-C531-1E4CBB28B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3C72D0-CD60-7CB9-61FC-17DF703C5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B7E82-8153-1B40-B03C-F5F5FA245232}" type="datetimeFigureOut">
              <a:rPr lang="en-AU" smtClean="0"/>
              <a:t>18/4/2025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E5B926-F1ED-2E4D-95B0-66EB5AAA1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A3E34B-9C64-DDE0-E293-6FC442442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9C9E2-2CA5-4E45-B74F-1205A2D8A57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61791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695502-9803-D1A7-B79D-DFDBDC2E7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B7E82-8153-1B40-B03C-F5F5FA245232}" type="datetimeFigureOut">
              <a:rPr lang="en-AU" smtClean="0"/>
              <a:t>18/4/2025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961083-58A5-8666-BA65-DC05A87C1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DD1AC9-CCC5-F0EE-B54F-81AA85BA6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9C9E2-2CA5-4E45-B74F-1205A2D8A57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77181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3CF49-A5B6-D1B9-BFD1-21CE29C64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3C53A8-3273-C768-701A-EFB9521618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7944F3-3997-93C5-A55D-5CDBEC5D3C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FF4C23-085F-FCB8-547A-ACDB054EA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B7E82-8153-1B40-B03C-F5F5FA245232}" type="datetimeFigureOut">
              <a:rPr lang="en-AU" smtClean="0"/>
              <a:t>18/4/2025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3131EA-1715-66E8-194B-B39E11702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84D1C-D136-DF85-2533-20F9383AE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9C9E2-2CA5-4E45-B74F-1205A2D8A57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54849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C6760-0351-6554-A551-441204EEE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A88F37-CF87-B4D2-F714-DF3A58C66F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1F3626-E8B0-F7C3-33B9-116F717F62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5C6DA9-99BB-AA2B-A69E-E16AA5549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B7E82-8153-1B40-B03C-F5F5FA245232}" type="datetimeFigureOut">
              <a:rPr lang="en-AU" smtClean="0"/>
              <a:t>18/4/2025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9DA70F-2D82-7C1F-024B-43401D949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BB2CE7-445F-21D7-BA53-0585DF820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9C9E2-2CA5-4E45-B74F-1205A2D8A57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14805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572004-81C6-F061-E78E-E03225280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D2F9D5-0085-1F28-2A4E-83CA858BA5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1F856A-193E-398C-2C18-21D7A42053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6B7E82-8153-1B40-B03C-F5F5FA245232}" type="datetimeFigureOut">
              <a:rPr lang="en-AU" smtClean="0"/>
              <a:t>18/4/2025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78D5F2-6344-77E9-3555-E042FB692F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5D773D-FEAB-070B-DE2E-462273A16F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19C9E2-2CA5-4E45-B74F-1205A2D8A57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39642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bs.com.au/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bs.com.au/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6EBD7-9BDC-CFCE-283A-8CDF46B7A2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The Evolution of Internet Architecture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0680E8-FC8B-E940-3804-4629F74868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96583"/>
            <a:ext cx="9144000" cy="1655762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en-AU" altLang="en-US" sz="4000" dirty="0">
                <a:latin typeface="Max's Handwritin" pitchFamily="2" charset="0"/>
              </a:rPr>
              <a:t>Geoff Huston AM</a:t>
            </a:r>
          </a:p>
          <a:p>
            <a:pPr algn="r"/>
            <a:r>
              <a:rPr lang="en-AU" altLang="en-US" sz="4000" dirty="0">
                <a:latin typeface="Max's Handwritin" pitchFamily="2" charset="0"/>
              </a:rPr>
              <a:t>Chief Scientist, APNIC</a:t>
            </a:r>
          </a:p>
          <a:p>
            <a:pPr algn="r"/>
            <a:r>
              <a:rPr lang="en-AU" sz="4000" dirty="0">
                <a:latin typeface="Max's Handwritin" pitchFamily="2" charset="0"/>
              </a:rPr>
              <a:t>April 2025</a:t>
            </a:r>
          </a:p>
        </p:txBody>
      </p:sp>
    </p:spTree>
    <p:extLst>
      <p:ext uri="{BB962C8B-B14F-4D97-AF65-F5344CB8AC3E}">
        <p14:creationId xmlns:p14="http://schemas.microsoft.com/office/powerpoint/2010/main" val="16965667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381" y="274639"/>
            <a:ext cx="10537171" cy="11430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Powderfinger Type" charset="0"/>
                <a:ea typeface="Powderfinger Type" charset="0"/>
                <a:cs typeface="Powderfinger Type" charset="0"/>
              </a:rPr>
              <a:t>The Result was Revolutionary!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55582" lvl="1" indent="0">
              <a:buNone/>
            </a:pPr>
            <a:r>
              <a:rPr lang="en-US" dirty="0"/>
              <a:t>By stripping out network-centric virtual circuit states and removing time synchronicity the resultant packet carriage network was minimal in design and cost and maximized flexibility and efficiency</a:t>
            </a:r>
          </a:p>
          <a:p>
            <a:pPr marL="355582" lvl="1" indent="0">
              <a:buNone/>
            </a:pPr>
            <a:endParaRPr lang="en-US" dirty="0"/>
          </a:p>
          <a:p>
            <a:pPr marL="355582" lvl="1" indent="0">
              <a:buNone/>
            </a:pPr>
            <a:r>
              <a:rPr lang="en-US" dirty="0"/>
              <a:t>More complex functions, such as flow control, jitter stability, loss mitigation and reliability, were pushed out to the attached devices on the edge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B2A337-2C29-4402-A0A2-E290C184D5D3}" type="slidenum">
              <a:rPr lang="en-AU" kern="0" smtClean="0"/>
              <a:pPr/>
              <a:t>10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9436420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CA806-0AA8-E1C1-CAC2-944BD2BD7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FD92E1-F507-2472-EAA1-FD41DE233D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 price of runaway success is uncontrolled growth!</a:t>
            </a:r>
          </a:p>
          <a:p>
            <a:pPr lvl="1"/>
            <a:r>
              <a:rPr lang="en-US" dirty="0"/>
              <a:t>The underlying connectivity fabric and IP routing systems were under scaling pressure</a:t>
            </a:r>
          </a:p>
          <a:p>
            <a:pPr lvl="1"/>
            <a:r>
              <a:rPr lang="en-US" dirty="0"/>
              <a:t>We needed a way to respond to continual growth in a way that allowed aggregation of individual requirements</a:t>
            </a:r>
          </a:p>
          <a:p>
            <a:pPr lvl="1"/>
            <a:r>
              <a:rPr lang="en-US" dirty="0"/>
              <a:t>The response was aggregation in addressing, routing and connectivity</a:t>
            </a:r>
          </a:p>
        </p:txBody>
      </p:sp>
    </p:spTree>
    <p:extLst>
      <p:ext uri="{BB962C8B-B14F-4D97-AF65-F5344CB8AC3E}">
        <p14:creationId xmlns:p14="http://schemas.microsoft.com/office/powerpoint/2010/main" val="16470428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Powderfinger Type" charset="0"/>
                <a:ea typeface="Powderfinger Type" charset="0"/>
                <a:cs typeface="Powderfinger Type" charset="0"/>
              </a:rPr>
              <a:t>Scaling Routing and Connectivity  by Role Specialization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4883" y="1927772"/>
            <a:ext cx="10657184" cy="4565103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400" dirty="0"/>
              <a:t>In the regulated world of national telephone operators every telephone network was “equal”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Markets do not normally support such outcomes, and we saw role specialization as a way of sustaining efficient distribution chains to support public services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We rapidly started differentiating between Internet networks differentiating on roles and services to allow effective aggregation and differentiating on the flow of revenues between networks</a:t>
            </a:r>
          </a:p>
        </p:txBody>
      </p:sp>
    </p:spTree>
    <p:extLst>
      <p:ext uri="{BB962C8B-B14F-4D97-AF65-F5344CB8AC3E}">
        <p14:creationId xmlns:p14="http://schemas.microsoft.com/office/powerpoint/2010/main" val="11889551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Powderfinger Type" charset="0"/>
                <a:ea typeface="Powderfinger Type" charset="0"/>
                <a:cs typeface="Powderfinger Type" charset="0"/>
              </a:rPr>
              <a:t>The 1990’s Internet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B2A337-2C29-4402-A0A2-E290C184D5D3}" type="slidenum">
              <a:rPr lang="en-AU" kern="0" smtClean="0"/>
              <a:pPr/>
              <a:t>13</a:t>
            </a:fld>
            <a:endParaRPr lang="en-AU" kern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490" y="1586834"/>
            <a:ext cx="9145015" cy="448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3316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EE5B9-04F9-858F-3185-2E185C77D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8BC7BB-40D5-32EF-BEB5-53142661C8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21605" cy="4351338"/>
          </a:xfrm>
        </p:spPr>
        <p:txBody>
          <a:bodyPr>
            <a:normAutofit/>
          </a:bodyPr>
          <a:lstStyle/>
          <a:p>
            <a:r>
              <a:rPr lang="en-US" dirty="0"/>
              <a:t>That wasn’t the only scaling pressure point</a:t>
            </a:r>
          </a:p>
          <a:p>
            <a:pPr lvl="1"/>
            <a:r>
              <a:rPr lang="en-US" dirty="0"/>
              <a:t>By 1990 it was clear that the Internet address plan was failing to match the demands of growth of connected hosts</a:t>
            </a:r>
          </a:p>
          <a:p>
            <a:pPr lvl="1"/>
            <a:r>
              <a:rPr lang="en-US" dirty="0"/>
              <a:t>Our response was IPv6 – an expansion of the address field in IP – which changed little else</a:t>
            </a:r>
          </a:p>
          <a:p>
            <a:endParaRPr lang="en-US" dirty="0"/>
          </a:p>
        </p:txBody>
      </p:sp>
      <p:pic>
        <p:nvPicPr>
          <p:cNvPr id="5" name="Picture 4" descr="A close-up of a document&#10;&#10;AI-generated content may be incorrect.">
            <a:extLst>
              <a:ext uri="{FF2B5EF4-FFF2-40B4-BE49-F238E27FC236}">
                <a16:creationId xmlns:a16="http://schemas.microsoft.com/office/drawing/2014/main" id="{91F9D0EA-DDFD-C84F-B506-85A1F7F5C3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3746" y="707348"/>
            <a:ext cx="4078647" cy="51159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905457-7333-BD7A-5935-373CF9032F20}"/>
              </a:ext>
            </a:extLst>
          </p:cNvPr>
          <p:cNvSpPr txBox="1"/>
          <p:nvPr/>
        </p:nvSpPr>
        <p:spPr>
          <a:xfrm>
            <a:off x="8240751" y="6308209"/>
            <a:ext cx="340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Frank Solensky – IETF August 1990</a:t>
            </a:r>
          </a:p>
        </p:txBody>
      </p:sp>
    </p:spTree>
    <p:extLst>
      <p:ext uri="{BB962C8B-B14F-4D97-AF65-F5344CB8AC3E}">
        <p14:creationId xmlns:p14="http://schemas.microsoft.com/office/powerpoint/2010/main" val="20836897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C70A-5305-B036-3AFD-1DA66400E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changes are easy…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74632-C2B3-633D-6547-9244F53B4E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But some are hard!</a:t>
            </a:r>
          </a:p>
          <a:p>
            <a:endParaRPr lang="en-US" dirty="0"/>
          </a:p>
          <a:p>
            <a:r>
              <a:rPr lang="en-US" dirty="0"/>
              <a:t>It was relatively easy to change the underlying connection framework and the routing system</a:t>
            </a:r>
          </a:p>
          <a:p>
            <a:pPr lvl="1"/>
            <a:r>
              <a:rPr lang="en-US" dirty="0"/>
              <a:t>The scale of the change was a few thousand entities, and the changes were able to be performed in a piecemeal fashion</a:t>
            </a:r>
          </a:p>
          <a:p>
            <a:r>
              <a:rPr lang="en-US" dirty="0"/>
              <a:t>It was extremely hard to the change the IP protocol in connected devices</a:t>
            </a:r>
          </a:p>
          <a:p>
            <a:pPr lvl="1"/>
            <a:r>
              <a:rPr lang="en-US" dirty="0"/>
              <a:t>The scale was far greater, the protocol platform was immature and the economic incentives to change did not exist  </a:t>
            </a:r>
          </a:p>
        </p:txBody>
      </p:sp>
    </p:spTree>
    <p:extLst>
      <p:ext uri="{BB962C8B-B14F-4D97-AF65-F5344CB8AC3E}">
        <p14:creationId xmlns:p14="http://schemas.microsoft.com/office/powerpoint/2010/main" val="2756725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90F47-9BB2-9ED6-EF98-53123B5E8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cost of peer-to-peer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35111E-B6EE-30FF-569B-64C102515F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Uniquely addressing each connected device has been very resistant to scaling pressures</a:t>
            </a:r>
          </a:p>
          <a:p>
            <a:r>
              <a:rPr lang="en-US" dirty="0"/>
              <a:t>The pragmatic response has been to dispense with unique addresses for most connected devices, and instead of further refining a peer-to-peer network we’ve  turned our attention to moving into client/server networks </a:t>
            </a:r>
          </a:p>
        </p:txBody>
      </p:sp>
    </p:spTree>
    <p:extLst>
      <p:ext uri="{BB962C8B-B14F-4D97-AF65-F5344CB8AC3E}">
        <p14:creationId xmlns:p14="http://schemas.microsoft.com/office/powerpoint/2010/main" val="24161684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425" y="332656"/>
            <a:ext cx="9361041" cy="1143000"/>
          </a:xfrm>
        </p:spPr>
        <p:txBody>
          <a:bodyPr>
            <a:normAutofit/>
          </a:bodyPr>
          <a:lstStyle/>
          <a:p>
            <a:r>
              <a:rPr lang="en-US" dirty="0">
                <a:latin typeface="Powderfinger Type" charset="0"/>
                <a:ea typeface="Powderfinger Type" charset="0"/>
                <a:cs typeface="Powderfinger Type" charset="0"/>
              </a:rPr>
              <a:t>Client/Server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1424" y="1883643"/>
            <a:ext cx="10273141" cy="43513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Breaking the edge into </a:t>
            </a:r>
            <a:r>
              <a:rPr lang="en-US" b="1" dirty="0"/>
              <a:t>clients </a:t>
            </a:r>
            <a:r>
              <a:rPr lang="en-US" dirty="0"/>
              <a:t>and </a:t>
            </a:r>
            <a:r>
              <a:rPr lang="en-US" b="1" dirty="0"/>
              <a:t>servers</a:t>
            </a:r>
          </a:p>
          <a:p>
            <a:pPr lvl="1"/>
            <a:r>
              <a:rPr lang="en-US" dirty="0"/>
              <a:t>Access networks service the needs of “clients”</a:t>
            </a:r>
          </a:p>
          <a:p>
            <a:pPr lvl="1"/>
            <a:r>
              <a:rPr lang="en-US" dirty="0"/>
              <a:t>Clients are not directly reachable by other clients</a:t>
            </a:r>
          </a:p>
          <a:p>
            <a:pPr lvl="1"/>
            <a:r>
              <a:rPr lang="en-US" dirty="0"/>
              <a:t>Clients only connect to services</a:t>
            </a:r>
          </a:p>
          <a:p>
            <a:pPr lvl="1"/>
            <a:r>
              <a:rPr lang="en-US" dirty="0"/>
              <a:t>Clients don’t need persistent external addresses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/>
              <a:t>Services need persistence in terms of identity to facilitate client connection, while clients don’t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8707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4D53D-B7C6-F76F-C803-289B3F0FD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Addressing for Clients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A53A7D-AAA9-7431-5F25-88592EE59E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Clients do not need a persistent external address as they are never the target of service binding operation</a:t>
            </a:r>
          </a:p>
          <a:p>
            <a:pPr lvl="1"/>
            <a:r>
              <a:rPr lang="en-US" dirty="0"/>
              <a:t>Clients can “borrow” a session token from a common location-based address/port pool – NAT</a:t>
            </a:r>
          </a:p>
          <a:p>
            <a:r>
              <a:rPr lang="en-US" dirty="0"/>
              <a:t>NATs are incrementally deployable</a:t>
            </a:r>
          </a:p>
          <a:p>
            <a:r>
              <a:rPr lang="en-US" dirty="0"/>
              <a:t>Provide a network-level response to address scaling issues</a:t>
            </a:r>
          </a:p>
          <a:p>
            <a:r>
              <a:rPr lang="en-US" dirty="0"/>
              <a:t>And are the mainstay of today’s IP-level Internet</a:t>
            </a:r>
          </a:p>
        </p:txBody>
      </p:sp>
    </p:spTree>
    <p:extLst>
      <p:ext uri="{BB962C8B-B14F-4D97-AF65-F5344CB8AC3E}">
        <p14:creationId xmlns:p14="http://schemas.microsoft.com/office/powerpoint/2010/main" val="30297681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B892D-8357-0A53-4BE5-677E41BCF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Addressing for Servers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6DF240-010C-5909-397A-40C06C7506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Servers require a persistent service identity</a:t>
            </a:r>
          </a:p>
          <a:p>
            <a:r>
              <a:rPr lang="en-US" dirty="0"/>
              <a:t>But that’s not quite the same as a need for a persistent IP address</a:t>
            </a:r>
          </a:p>
          <a:p>
            <a:r>
              <a:rPr lang="en-US" dirty="0"/>
              <a:t>The model of service provision has evolved over time…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5388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D8A6A-E32A-B744-93C9-766B8F5C3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169" y="239001"/>
            <a:ext cx="11839662" cy="1325563"/>
          </a:xfrm>
        </p:spPr>
        <p:txBody>
          <a:bodyPr>
            <a:normAutofit/>
          </a:bodyPr>
          <a:lstStyle/>
          <a:p>
            <a:r>
              <a:rPr lang="en-AU" sz="4000" dirty="0">
                <a:latin typeface="Powderfinger Type" panose="02020709070000000403" pitchFamily="49" charset="77"/>
              </a:rPr>
              <a:t>The Victorian Internet – the Telegraph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2D445F-AFB3-7C42-8CB0-512D760BBA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433511" cy="4351338"/>
          </a:xfrm>
        </p:spPr>
        <p:txBody>
          <a:bodyPr>
            <a:normAutofit fontScale="92500" lnSpcReduction="10000"/>
          </a:bodyPr>
          <a:lstStyle/>
          <a:p>
            <a:r>
              <a:rPr lang="en-AU" dirty="0"/>
              <a:t>In 1800 </a:t>
            </a:r>
            <a:r>
              <a:rPr lang="en-AU" b="1" dirty="0"/>
              <a:t>Alessandro Volta</a:t>
            </a:r>
            <a:r>
              <a:rPr lang="en-AU" dirty="0"/>
              <a:t> invented the battery that allowed electricity to be used in a controlled manner</a:t>
            </a:r>
          </a:p>
          <a:p>
            <a:r>
              <a:rPr lang="en-AU" dirty="0"/>
              <a:t>In 1820 </a:t>
            </a:r>
            <a:r>
              <a:rPr lang="en-AU" b="1" dirty="0"/>
              <a:t>Hans Christian Oersted</a:t>
            </a:r>
            <a:r>
              <a:rPr lang="en-AU" dirty="0"/>
              <a:t> demonstrated the connection between electric current and magnetism</a:t>
            </a:r>
          </a:p>
          <a:p>
            <a:r>
              <a:rPr lang="en-AU" dirty="0"/>
              <a:t>In the 1830’s in the UK </a:t>
            </a:r>
            <a:r>
              <a:rPr lang="en-AU" b="1" dirty="0"/>
              <a:t>William Cooke </a:t>
            </a:r>
            <a:r>
              <a:rPr lang="en-AU" dirty="0"/>
              <a:t>and </a:t>
            </a:r>
            <a:r>
              <a:rPr lang="en-AU" b="1" dirty="0"/>
              <a:t>Charles Wheatstone</a:t>
            </a:r>
            <a:r>
              <a:rPr lang="en-AU" dirty="0"/>
              <a:t> used a system of five pointers to send text - the first use was railway signalling in the UK</a:t>
            </a:r>
          </a:p>
          <a:p>
            <a:r>
              <a:rPr lang="en-AU" dirty="0"/>
              <a:t>In the 1840’s </a:t>
            </a:r>
            <a:r>
              <a:rPr lang="en-AU" b="1" dirty="0"/>
              <a:t>Samuel Morse </a:t>
            </a:r>
            <a:r>
              <a:rPr lang="en-AU" dirty="0"/>
              <a:t>developed a simpler system using a keypad to complete a circuit.</a:t>
            </a:r>
          </a:p>
          <a:p>
            <a:r>
              <a:rPr lang="en-AU" dirty="0"/>
              <a:t>By 1861 telegraph lines spanned the US</a:t>
            </a:r>
          </a:p>
          <a:p>
            <a:r>
              <a:rPr lang="en-AU" dirty="0"/>
              <a:t>By 1870 an undersea cables spanned the Atlantic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00177A-1412-3749-BB0A-D4261BA61C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1711" y="1825625"/>
            <a:ext cx="2082089" cy="255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6756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B2A337-2C29-4402-A0A2-E290C184D5D3}" type="slidenum">
              <a:rPr lang="en-AU" kern="0" smtClean="0"/>
              <a:pPr/>
              <a:t>20</a:t>
            </a:fld>
            <a:endParaRPr lang="en-AU" kern="0" dirty="0"/>
          </a:p>
        </p:txBody>
      </p:sp>
      <p:grpSp>
        <p:nvGrpSpPr>
          <p:cNvPr id="9" name="Group 8"/>
          <p:cNvGrpSpPr/>
          <p:nvPr/>
        </p:nvGrpSpPr>
        <p:grpSpPr>
          <a:xfrm>
            <a:off x="2207569" y="3128254"/>
            <a:ext cx="199659" cy="526295"/>
            <a:chOff x="498764" y="2867860"/>
            <a:chExt cx="384463" cy="727395"/>
          </a:xfrm>
        </p:grpSpPr>
        <p:sp>
          <p:nvSpPr>
            <p:cNvPr id="5" name="Freeform 4"/>
            <p:cNvSpPr/>
            <p:nvPr/>
          </p:nvSpPr>
          <p:spPr>
            <a:xfrm>
              <a:off x="550413" y="2867860"/>
              <a:ext cx="302453" cy="135214"/>
            </a:xfrm>
            <a:custGeom>
              <a:avLst/>
              <a:gdLst>
                <a:gd name="connsiteX0" fmla="*/ 197732 w 302453"/>
                <a:gd name="connsiteY0" fmla="*/ 31 h 135214"/>
                <a:gd name="connsiteX1" fmla="*/ 305 w 302453"/>
                <a:gd name="connsiteY1" fmla="*/ 93549 h 135214"/>
                <a:gd name="connsiteX2" fmla="*/ 156169 w 302453"/>
                <a:gd name="connsiteY2" fmla="*/ 135113 h 135214"/>
                <a:gd name="connsiteX3" fmla="*/ 301642 w 302453"/>
                <a:gd name="connsiteY3" fmla="*/ 83158 h 135214"/>
                <a:gd name="connsiteX4" fmla="*/ 197732 w 302453"/>
                <a:gd name="connsiteY4" fmla="*/ 31 h 135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2453" h="135214">
                  <a:moveTo>
                    <a:pt x="197732" y="31"/>
                  </a:moveTo>
                  <a:cubicBezTo>
                    <a:pt x="147509" y="1763"/>
                    <a:pt x="7232" y="71035"/>
                    <a:pt x="305" y="93549"/>
                  </a:cubicBezTo>
                  <a:cubicBezTo>
                    <a:pt x="-6622" y="116063"/>
                    <a:pt x="105946" y="136845"/>
                    <a:pt x="156169" y="135113"/>
                  </a:cubicBezTo>
                  <a:cubicBezTo>
                    <a:pt x="206392" y="133381"/>
                    <a:pt x="292983" y="98744"/>
                    <a:pt x="301642" y="83158"/>
                  </a:cubicBezTo>
                  <a:cubicBezTo>
                    <a:pt x="310301" y="67572"/>
                    <a:pt x="247955" y="-1701"/>
                    <a:pt x="197732" y="31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561109" y="3013364"/>
              <a:ext cx="149413" cy="581891"/>
            </a:xfrm>
            <a:custGeom>
              <a:avLst/>
              <a:gdLst>
                <a:gd name="connsiteX0" fmla="*/ 135082 w 149413"/>
                <a:gd name="connsiteY0" fmla="*/ 0 h 581891"/>
                <a:gd name="connsiteX1" fmla="*/ 145473 w 149413"/>
                <a:gd name="connsiteY1" fmla="*/ 332509 h 581891"/>
                <a:gd name="connsiteX2" fmla="*/ 135082 w 149413"/>
                <a:gd name="connsiteY2" fmla="*/ 426027 h 581891"/>
                <a:gd name="connsiteX3" fmla="*/ 0 w 149413"/>
                <a:gd name="connsiteY3" fmla="*/ 581891 h 581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413" h="581891">
                  <a:moveTo>
                    <a:pt x="135082" y="0"/>
                  </a:moveTo>
                  <a:cubicBezTo>
                    <a:pt x="140277" y="130752"/>
                    <a:pt x="145473" y="261505"/>
                    <a:pt x="145473" y="332509"/>
                  </a:cubicBezTo>
                  <a:cubicBezTo>
                    <a:pt x="145473" y="403513"/>
                    <a:pt x="159327" y="384463"/>
                    <a:pt x="135082" y="426027"/>
                  </a:cubicBezTo>
                  <a:cubicBezTo>
                    <a:pt x="110837" y="467591"/>
                    <a:pt x="0" y="581891"/>
                    <a:pt x="0" y="58189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737755" y="3408218"/>
              <a:ext cx="145472" cy="176646"/>
            </a:xfrm>
            <a:custGeom>
              <a:avLst/>
              <a:gdLst>
                <a:gd name="connsiteX0" fmla="*/ 0 w 145472"/>
                <a:gd name="connsiteY0" fmla="*/ 0 h 176646"/>
                <a:gd name="connsiteX1" fmla="*/ 145472 w 145472"/>
                <a:gd name="connsiteY1" fmla="*/ 176646 h 17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5472" h="176646">
                  <a:moveTo>
                    <a:pt x="0" y="0"/>
                  </a:moveTo>
                  <a:lnTo>
                    <a:pt x="145472" y="176646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>
              <a:off x="498764" y="3075533"/>
              <a:ext cx="363681" cy="176822"/>
            </a:xfrm>
            <a:custGeom>
              <a:avLst/>
              <a:gdLst>
                <a:gd name="connsiteX0" fmla="*/ 0 w 363681"/>
                <a:gd name="connsiteY0" fmla="*/ 176822 h 176822"/>
                <a:gd name="connsiteX1" fmla="*/ 41563 w 363681"/>
                <a:gd name="connsiteY1" fmla="*/ 135258 h 176822"/>
                <a:gd name="connsiteX2" fmla="*/ 176645 w 363681"/>
                <a:gd name="connsiteY2" fmla="*/ 176 h 176822"/>
                <a:gd name="connsiteX3" fmla="*/ 363681 w 363681"/>
                <a:gd name="connsiteY3" fmla="*/ 166431 h 176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3681" h="176822">
                  <a:moveTo>
                    <a:pt x="0" y="176822"/>
                  </a:moveTo>
                  <a:lnTo>
                    <a:pt x="41563" y="135258"/>
                  </a:lnTo>
                  <a:cubicBezTo>
                    <a:pt x="71004" y="105817"/>
                    <a:pt x="122959" y="-5020"/>
                    <a:pt x="176645" y="176"/>
                  </a:cubicBezTo>
                  <a:cubicBezTo>
                    <a:pt x="230331" y="5371"/>
                    <a:pt x="363681" y="166431"/>
                    <a:pt x="363681" y="16643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925564" y="4266647"/>
            <a:ext cx="199659" cy="526295"/>
            <a:chOff x="498764" y="2867860"/>
            <a:chExt cx="384463" cy="727395"/>
          </a:xfrm>
        </p:grpSpPr>
        <p:sp>
          <p:nvSpPr>
            <p:cNvPr id="16" name="Freeform 15"/>
            <p:cNvSpPr/>
            <p:nvPr/>
          </p:nvSpPr>
          <p:spPr>
            <a:xfrm>
              <a:off x="550413" y="2867860"/>
              <a:ext cx="302453" cy="135214"/>
            </a:xfrm>
            <a:custGeom>
              <a:avLst/>
              <a:gdLst>
                <a:gd name="connsiteX0" fmla="*/ 197732 w 302453"/>
                <a:gd name="connsiteY0" fmla="*/ 31 h 135214"/>
                <a:gd name="connsiteX1" fmla="*/ 305 w 302453"/>
                <a:gd name="connsiteY1" fmla="*/ 93549 h 135214"/>
                <a:gd name="connsiteX2" fmla="*/ 156169 w 302453"/>
                <a:gd name="connsiteY2" fmla="*/ 135113 h 135214"/>
                <a:gd name="connsiteX3" fmla="*/ 301642 w 302453"/>
                <a:gd name="connsiteY3" fmla="*/ 83158 h 135214"/>
                <a:gd name="connsiteX4" fmla="*/ 197732 w 302453"/>
                <a:gd name="connsiteY4" fmla="*/ 31 h 135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2453" h="135214">
                  <a:moveTo>
                    <a:pt x="197732" y="31"/>
                  </a:moveTo>
                  <a:cubicBezTo>
                    <a:pt x="147509" y="1763"/>
                    <a:pt x="7232" y="71035"/>
                    <a:pt x="305" y="93549"/>
                  </a:cubicBezTo>
                  <a:cubicBezTo>
                    <a:pt x="-6622" y="116063"/>
                    <a:pt x="105946" y="136845"/>
                    <a:pt x="156169" y="135113"/>
                  </a:cubicBezTo>
                  <a:cubicBezTo>
                    <a:pt x="206392" y="133381"/>
                    <a:pt x="292983" y="98744"/>
                    <a:pt x="301642" y="83158"/>
                  </a:cubicBezTo>
                  <a:cubicBezTo>
                    <a:pt x="310301" y="67572"/>
                    <a:pt x="247955" y="-1701"/>
                    <a:pt x="197732" y="31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561109" y="3013364"/>
              <a:ext cx="149413" cy="581891"/>
            </a:xfrm>
            <a:custGeom>
              <a:avLst/>
              <a:gdLst>
                <a:gd name="connsiteX0" fmla="*/ 135082 w 149413"/>
                <a:gd name="connsiteY0" fmla="*/ 0 h 581891"/>
                <a:gd name="connsiteX1" fmla="*/ 145473 w 149413"/>
                <a:gd name="connsiteY1" fmla="*/ 332509 h 581891"/>
                <a:gd name="connsiteX2" fmla="*/ 135082 w 149413"/>
                <a:gd name="connsiteY2" fmla="*/ 426027 h 581891"/>
                <a:gd name="connsiteX3" fmla="*/ 0 w 149413"/>
                <a:gd name="connsiteY3" fmla="*/ 581891 h 581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413" h="581891">
                  <a:moveTo>
                    <a:pt x="135082" y="0"/>
                  </a:moveTo>
                  <a:cubicBezTo>
                    <a:pt x="140277" y="130752"/>
                    <a:pt x="145473" y="261505"/>
                    <a:pt x="145473" y="332509"/>
                  </a:cubicBezTo>
                  <a:cubicBezTo>
                    <a:pt x="145473" y="403513"/>
                    <a:pt x="159327" y="384463"/>
                    <a:pt x="135082" y="426027"/>
                  </a:cubicBezTo>
                  <a:cubicBezTo>
                    <a:pt x="110837" y="467591"/>
                    <a:pt x="0" y="581891"/>
                    <a:pt x="0" y="58189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737755" y="3408218"/>
              <a:ext cx="145472" cy="176646"/>
            </a:xfrm>
            <a:custGeom>
              <a:avLst/>
              <a:gdLst>
                <a:gd name="connsiteX0" fmla="*/ 0 w 145472"/>
                <a:gd name="connsiteY0" fmla="*/ 0 h 176646"/>
                <a:gd name="connsiteX1" fmla="*/ 145472 w 145472"/>
                <a:gd name="connsiteY1" fmla="*/ 176646 h 17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5472" h="176646">
                  <a:moveTo>
                    <a:pt x="0" y="0"/>
                  </a:moveTo>
                  <a:lnTo>
                    <a:pt x="145472" y="176646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498764" y="3075533"/>
              <a:ext cx="363681" cy="176822"/>
            </a:xfrm>
            <a:custGeom>
              <a:avLst/>
              <a:gdLst>
                <a:gd name="connsiteX0" fmla="*/ 0 w 363681"/>
                <a:gd name="connsiteY0" fmla="*/ 176822 h 176822"/>
                <a:gd name="connsiteX1" fmla="*/ 41563 w 363681"/>
                <a:gd name="connsiteY1" fmla="*/ 135258 h 176822"/>
                <a:gd name="connsiteX2" fmla="*/ 176645 w 363681"/>
                <a:gd name="connsiteY2" fmla="*/ 176 h 176822"/>
                <a:gd name="connsiteX3" fmla="*/ 363681 w 363681"/>
                <a:gd name="connsiteY3" fmla="*/ 166431 h 176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3681" h="176822">
                  <a:moveTo>
                    <a:pt x="0" y="176822"/>
                  </a:moveTo>
                  <a:lnTo>
                    <a:pt x="41563" y="135258"/>
                  </a:lnTo>
                  <a:cubicBezTo>
                    <a:pt x="71004" y="105817"/>
                    <a:pt x="122959" y="-5020"/>
                    <a:pt x="176645" y="176"/>
                  </a:cubicBezTo>
                  <a:cubicBezTo>
                    <a:pt x="230331" y="5371"/>
                    <a:pt x="363681" y="166431"/>
                    <a:pt x="363681" y="16643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143673" y="2120142"/>
            <a:ext cx="199659" cy="526295"/>
            <a:chOff x="498764" y="2867860"/>
            <a:chExt cx="384463" cy="727395"/>
          </a:xfrm>
        </p:grpSpPr>
        <p:sp>
          <p:nvSpPr>
            <p:cNvPr id="21" name="Freeform 20"/>
            <p:cNvSpPr/>
            <p:nvPr/>
          </p:nvSpPr>
          <p:spPr>
            <a:xfrm>
              <a:off x="550413" y="2867860"/>
              <a:ext cx="302453" cy="135214"/>
            </a:xfrm>
            <a:custGeom>
              <a:avLst/>
              <a:gdLst>
                <a:gd name="connsiteX0" fmla="*/ 197732 w 302453"/>
                <a:gd name="connsiteY0" fmla="*/ 31 h 135214"/>
                <a:gd name="connsiteX1" fmla="*/ 305 w 302453"/>
                <a:gd name="connsiteY1" fmla="*/ 93549 h 135214"/>
                <a:gd name="connsiteX2" fmla="*/ 156169 w 302453"/>
                <a:gd name="connsiteY2" fmla="*/ 135113 h 135214"/>
                <a:gd name="connsiteX3" fmla="*/ 301642 w 302453"/>
                <a:gd name="connsiteY3" fmla="*/ 83158 h 135214"/>
                <a:gd name="connsiteX4" fmla="*/ 197732 w 302453"/>
                <a:gd name="connsiteY4" fmla="*/ 31 h 135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2453" h="135214">
                  <a:moveTo>
                    <a:pt x="197732" y="31"/>
                  </a:moveTo>
                  <a:cubicBezTo>
                    <a:pt x="147509" y="1763"/>
                    <a:pt x="7232" y="71035"/>
                    <a:pt x="305" y="93549"/>
                  </a:cubicBezTo>
                  <a:cubicBezTo>
                    <a:pt x="-6622" y="116063"/>
                    <a:pt x="105946" y="136845"/>
                    <a:pt x="156169" y="135113"/>
                  </a:cubicBezTo>
                  <a:cubicBezTo>
                    <a:pt x="206392" y="133381"/>
                    <a:pt x="292983" y="98744"/>
                    <a:pt x="301642" y="83158"/>
                  </a:cubicBezTo>
                  <a:cubicBezTo>
                    <a:pt x="310301" y="67572"/>
                    <a:pt x="247955" y="-1701"/>
                    <a:pt x="197732" y="31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561109" y="3013364"/>
              <a:ext cx="149413" cy="581891"/>
            </a:xfrm>
            <a:custGeom>
              <a:avLst/>
              <a:gdLst>
                <a:gd name="connsiteX0" fmla="*/ 135082 w 149413"/>
                <a:gd name="connsiteY0" fmla="*/ 0 h 581891"/>
                <a:gd name="connsiteX1" fmla="*/ 145473 w 149413"/>
                <a:gd name="connsiteY1" fmla="*/ 332509 h 581891"/>
                <a:gd name="connsiteX2" fmla="*/ 135082 w 149413"/>
                <a:gd name="connsiteY2" fmla="*/ 426027 h 581891"/>
                <a:gd name="connsiteX3" fmla="*/ 0 w 149413"/>
                <a:gd name="connsiteY3" fmla="*/ 581891 h 581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413" h="581891">
                  <a:moveTo>
                    <a:pt x="135082" y="0"/>
                  </a:moveTo>
                  <a:cubicBezTo>
                    <a:pt x="140277" y="130752"/>
                    <a:pt x="145473" y="261505"/>
                    <a:pt x="145473" y="332509"/>
                  </a:cubicBezTo>
                  <a:cubicBezTo>
                    <a:pt x="145473" y="403513"/>
                    <a:pt x="159327" y="384463"/>
                    <a:pt x="135082" y="426027"/>
                  </a:cubicBezTo>
                  <a:cubicBezTo>
                    <a:pt x="110837" y="467591"/>
                    <a:pt x="0" y="581891"/>
                    <a:pt x="0" y="58189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737755" y="3408218"/>
              <a:ext cx="145472" cy="176646"/>
            </a:xfrm>
            <a:custGeom>
              <a:avLst/>
              <a:gdLst>
                <a:gd name="connsiteX0" fmla="*/ 0 w 145472"/>
                <a:gd name="connsiteY0" fmla="*/ 0 h 176646"/>
                <a:gd name="connsiteX1" fmla="*/ 145472 w 145472"/>
                <a:gd name="connsiteY1" fmla="*/ 176646 h 17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5472" h="176646">
                  <a:moveTo>
                    <a:pt x="0" y="0"/>
                  </a:moveTo>
                  <a:lnTo>
                    <a:pt x="145472" y="176646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498764" y="3075533"/>
              <a:ext cx="363681" cy="176822"/>
            </a:xfrm>
            <a:custGeom>
              <a:avLst/>
              <a:gdLst>
                <a:gd name="connsiteX0" fmla="*/ 0 w 363681"/>
                <a:gd name="connsiteY0" fmla="*/ 176822 h 176822"/>
                <a:gd name="connsiteX1" fmla="*/ 41563 w 363681"/>
                <a:gd name="connsiteY1" fmla="*/ 135258 h 176822"/>
                <a:gd name="connsiteX2" fmla="*/ 176645 w 363681"/>
                <a:gd name="connsiteY2" fmla="*/ 176 h 176822"/>
                <a:gd name="connsiteX3" fmla="*/ 363681 w 363681"/>
                <a:gd name="connsiteY3" fmla="*/ 166431 h 176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3681" h="176822">
                  <a:moveTo>
                    <a:pt x="0" y="176822"/>
                  </a:moveTo>
                  <a:lnTo>
                    <a:pt x="41563" y="135258"/>
                  </a:lnTo>
                  <a:cubicBezTo>
                    <a:pt x="71004" y="105817"/>
                    <a:pt x="122959" y="-5020"/>
                    <a:pt x="176645" y="176"/>
                  </a:cubicBezTo>
                  <a:cubicBezTo>
                    <a:pt x="230331" y="5371"/>
                    <a:pt x="363681" y="166431"/>
                    <a:pt x="363681" y="16643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655841" y="1472070"/>
            <a:ext cx="199659" cy="526295"/>
            <a:chOff x="498764" y="2867860"/>
            <a:chExt cx="384463" cy="727395"/>
          </a:xfrm>
        </p:grpSpPr>
        <p:sp>
          <p:nvSpPr>
            <p:cNvPr id="26" name="Freeform 25"/>
            <p:cNvSpPr/>
            <p:nvPr/>
          </p:nvSpPr>
          <p:spPr>
            <a:xfrm>
              <a:off x="550413" y="2867860"/>
              <a:ext cx="302453" cy="135214"/>
            </a:xfrm>
            <a:custGeom>
              <a:avLst/>
              <a:gdLst>
                <a:gd name="connsiteX0" fmla="*/ 197732 w 302453"/>
                <a:gd name="connsiteY0" fmla="*/ 31 h 135214"/>
                <a:gd name="connsiteX1" fmla="*/ 305 w 302453"/>
                <a:gd name="connsiteY1" fmla="*/ 93549 h 135214"/>
                <a:gd name="connsiteX2" fmla="*/ 156169 w 302453"/>
                <a:gd name="connsiteY2" fmla="*/ 135113 h 135214"/>
                <a:gd name="connsiteX3" fmla="*/ 301642 w 302453"/>
                <a:gd name="connsiteY3" fmla="*/ 83158 h 135214"/>
                <a:gd name="connsiteX4" fmla="*/ 197732 w 302453"/>
                <a:gd name="connsiteY4" fmla="*/ 31 h 135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2453" h="135214">
                  <a:moveTo>
                    <a:pt x="197732" y="31"/>
                  </a:moveTo>
                  <a:cubicBezTo>
                    <a:pt x="147509" y="1763"/>
                    <a:pt x="7232" y="71035"/>
                    <a:pt x="305" y="93549"/>
                  </a:cubicBezTo>
                  <a:cubicBezTo>
                    <a:pt x="-6622" y="116063"/>
                    <a:pt x="105946" y="136845"/>
                    <a:pt x="156169" y="135113"/>
                  </a:cubicBezTo>
                  <a:cubicBezTo>
                    <a:pt x="206392" y="133381"/>
                    <a:pt x="292983" y="98744"/>
                    <a:pt x="301642" y="83158"/>
                  </a:cubicBezTo>
                  <a:cubicBezTo>
                    <a:pt x="310301" y="67572"/>
                    <a:pt x="247955" y="-1701"/>
                    <a:pt x="197732" y="31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 26"/>
            <p:cNvSpPr/>
            <p:nvPr/>
          </p:nvSpPr>
          <p:spPr>
            <a:xfrm>
              <a:off x="561109" y="3013364"/>
              <a:ext cx="149413" cy="581891"/>
            </a:xfrm>
            <a:custGeom>
              <a:avLst/>
              <a:gdLst>
                <a:gd name="connsiteX0" fmla="*/ 135082 w 149413"/>
                <a:gd name="connsiteY0" fmla="*/ 0 h 581891"/>
                <a:gd name="connsiteX1" fmla="*/ 145473 w 149413"/>
                <a:gd name="connsiteY1" fmla="*/ 332509 h 581891"/>
                <a:gd name="connsiteX2" fmla="*/ 135082 w 149413"/>
                <a:gd name="connsiteY2" fmla="*/ 426027 h 581891"/>
                <a:gd name="connsiteX3" fmla="*/ 0 w 149413"/>
                <a:gd name="connsiteY3" fmla="*/ 581891 h 581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413" h="581891">
                  <a:moveTo>
                    <a:pt x="135082" y="0"/>
                  </a:moveTo>
                  <a:cubicBezTo>
                    <a:pt x="140277" y="130752"/>
                    <a:pt x="145473" y="261505"/>
                    <a:pt x="145473" y="332509"/>
                  </a:cubicBezTo>
                  <a:cubicBezTo>
                    <a:pt x="145473" y="403513"/>
                    <a:pt x="159327" y="384463"/>
                    <a:pt x="135082" y="426027"/>
                  </a:cubicBezTo>
                  <a:cubicBezTo>
                    <a:pt x="110837" y="467591"/>
                    <a:pt x="0" y="581891"/>
                    <a:pt x="0" y="58189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737755" y="3408218"/>
              <a:ext cx="145472" cy="176646"/>
            </a:xfrm>
            <a:custGeom>
              <a:avLst/>
              <a:gdLst>
                <a:gd name="connsiteX0" fmla="*/ 0 w 145472"/>
                <a:gd name="connsiteY0" fmla="*/ 0 h 176646"/>
                <a:gd name="connsiteX1" fmla="*/ 145472 w 145472"/>
                <a:gd name="connsiteY1" fmla="*/ 176646 h 17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5472" h="176646">
                  <a:moveTo>
                    <a:pt x="0" y="0"/>
                  </a:moveTo>
                  <a:lnTo>
                    <a:pt x="145472" y="176646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28"/>
            <p:cNvSpPr/>
            <p:nvPr/>
          </p:nvSpPr>
          <p:spPr>
            <a:xfrm>
              <a:off x="498764" y="3075533"/>
              <a:ext cx="363681" cy="176822"/>
            </a:xfrm>
            <a:custGeom>
              <a:avLst/>
              <a:gdLst>
                <a:gd name="connsiteX0" fmla="*/ 0 w 363681"/>
                <a:gd name="connsiteY0" fmla="*/ 176822 h 176822"/>
                <a:gd name="connsiteX1" fmla="*/ 41563 w 363681"/>
                <a:gd name="connsiteY1" fmla="*/ 135258 h 176822"/>
                <a:gd name="connsiteX2" fmla="*/ 176645 w 363681"/>
                <a:gd name="connsiteY2" fmla="*/ 176 h 176822"/>
                <a:gd name="connsiteX3" fmla="*/ 363681 w 363681"/>
                <a:gd name="connsiteY3" fmla="*/ 166431 h 176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3681" h="176822">
                  <a:moveTo>
                    <a:pt x="0" y="176822"/>
                  </a:moveTo>
                  <a:lnTo>
                    <a:pt x="41563" y="135258"/>
                  </a:lnTo>
                  <a:cubicBezTo>
                    <a:pt x="71004" y="105817"/>
                    <a:pt x="122959" y="-5020"/>
                    <a:pt x="176645" y="176"/>
                  </a:cubicBezTo>
                  <a:cubicBezTo>
                    <a:pt x="230331" y="5371"/>
                    <a:pt x="363681" y="166431"/>
                    <a:pt x="363681" y="16643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400397" y="1462546"/>
            <a:ext cx="199659" cy="526295"/>
            <a:chOff x="498764" y="2867860"/>
            <a:chExt cx="384463" cy="727395"/>
          </a:xfrm>
        </p:grpSpPr>
        <p:sp>
          <p:nvSpPr>
            <p:cNvPr id="31" name="Freeform 30"/>
            <p:cNvSpPr/>
            <p:nvPr/>
          </p:nvSpPr>
          <p:spPr>
            <a:xfrm>
              <a:off x="550413" y="2867860"/>
              <a:ext cx="302453" cy="135214"/>
            </a:xfrm>
            <a:custGeom>
              <a:avLst/>
              <a:gdLst>
                <a:gd name="connsiteX0" fmla="*/ 197732 w 302453"/>
                <a:gd name="connsiteY0" fmla="*/ 31 h 135214"/>
                <a:gd name="connsiteX1" fmla="*/ 305 w 302453"/>
                <a:gd name="connsiteY1" fmla="*/ 93549 h 135214"/>
                <a:gd name="connsiteX2" fmla="*/ 156169 w 302453"/>
                <a:gd name="connsiteY2" fmla="*/ 135113 h 135214"/>
                <a:gd name="connsiteX3" fmla="*/ 301642 w 302453"/>
                <a:gd name="connsiteY3" fmla="*/ 83158 h 135214"/>
                <a:gd name="connsiteX4" fmla="*/ 197732 w 302453"/>
                <a:gd name="connsiteY4" fmla="*/ 31 h 135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2453" h="135214">
                  <a:moveTo>
                    <a:pt x="197732" y="31"/>
                  </a:moveTo>
                  <a:cubicBezTo>
                    <a:pt x="147509" y="1763"/>
                    <a:pt x="7232" y="71035"/>
                    <a:pt x="305" y="93549"/>
                  </a:cubicBezTo>
                  <a:cubicBezTo>
                    <a:pt x="-6622" y="116063"/>
                    <a:pt x="105946" y="136845"/>
                    <a:pt x="156169" y="135113"/>
                  </a:cubicBezTo>
                  <a:cubicBezTo>
                    <a:pt x="206392" y="133381"/>
                    <a:pt x="292983" y="98744"/>
                    <a:pt x="301642" y="83158"/>
                  </a:cubicBezTo>
                  <a:cubicBezTo>
                    <a:pt x="310301" y="67572"/>
                    <a:pt x="247955" y="-1701"/>
                    <a:pt x="197732" y="31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 31"/>
            <p:cNvSpPr/>
            <p:nvPr/>
          </p:nvSpPr>
          <p:spPr>
            <a:xfrm>
              <a:off x="561109" y="3013364"/>
              <a:ext cx="149413" cy="581891"/>
            </a:xfrm>
            <a:custGeom>
              <a:avLst/>
              <a:gdLst>
                <a:gd name="connsiteX0" fmla="*/ 135082 w 149413"/>
                <a:gd name="connsiteY0" fmla="*/ 0 h 581891"/>
                <a:gd name="connsiteX1" fmla="*/ 145473 w 149413"/>
                <a:gd name="connsiteY1" fmla="*/ 332509 h 581891"/>
                <a:gd name="connsiteX2" fmla="*/ 135082 w 149413"/>
                <a:gd name="connsiteY2" fmla="*/ 426027 h 581891"/>
                <a:gd name="connsiteX3" fmla="*/ 0 w 149413"/>
                <a:gd name="connsiteY3" fmla="*/ 581891 h 581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413" h="581891">
                  <a:moveTo>
                    <a:pt x="135082" y="0"/>
                  </a:moveTo>
                  <a:cubicBezTo>
                    <a:pt x="140277" y="130752"/>
                    <a:pt x="145473" y="261505"/>
                    <a:pt x="145473" y="332509"/>
                  </a:cubicBezTo>
                  <a:cubicBezTo>
                    <a:pt x="145473" y="403513"/>
                    <a:pt x="159327" y="384463"/>
                    <a:pt x="135082" y="426027"/>
                  </a:cubicBezTo>
                  <a:cubicBezTo>
                    <a:pt x="110837" y="467591"/>
                    <a:pt x="0" y="581891"/>
                    <a:pt x="0" y="58189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 32"/>
            <p:cNvSpPr/>
            <p:nvPr/>
          </p:nvSpPr>
          <p:spPr>
            <a:xfrm>
              <a:off x="737755" y="3408218"/>
              <a:ext cx="145472" cy="176646"/>
            </a:xfrm>
            <a:custGeom>
              <a:avLst/>
              <a:gdLst>
                <a:gd name="connsiteX0" fmla="*/ 0 w 145472"/>
                <a:gd name="connsiteY0" fmla="*/ 0 h 176646"/>
                <a:gd name="connsiteX1" fmla="*/ 145472 w 145472"/>
                <a:gd name="connsiteY1" fmla="*/ 176646 h 17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5472" h="176646">
                  <a:moveTo>
                    <a:pt x="0" y="0"/>
                  </a:moveTo>
                  <a:lnTo>
                    <a:pt x="145472" y="176646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 33"/>
            <p:cNvSpPr/>
            <p:nvPr/>
          </p:nvSpPr>
          <p:spPr>
            <a:xfrm>
              <a:off x="498764" y="3075533"/>
              <a:ext cx="363681" cy="176822"/>
            </a:xfrm>
            <a:custGeom>
              <a:avLst/>
              <a:gdLst>
                <a:gd name="connsiteX0" fmla="*/ 0 w 363681"/>
                <a:gd name="connsiteY0" fmla="*/ 176822 h 176822"/>
                <a:gd name="connsiteX1" fmla="*/ 41563 w 363681"/>
                <a:gd name="connsiteY1" fmla="*/ 135258 h 176822"/>
                <a:gd name="connsiteX2" fmla="*/ 176645 w 363681"/>
                <a:gd name="connsiteY2" fmla="*/ 176 h 176822"/>
                <a:gd name="connsiteX3" fmla="*/ 363681 w 363681"/>
                <a:gd name="connsiteY3" fmla="*/ 166431 h 176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3681" h="176822">
                  <a:moveTo>
                    <a:pt x="0" y="176822"/>
                  </a:moveTo>
                  <a:lnTo>
                    <a:pt x="41563" y="135258"/>
                  </a:lnTo>
                  <a:cubicBezTo>
                    <a:pt x="71004" y="105817"/>
                    <a:pt x="122959" y="-5020"/>
                    <a:pt x="176645" y="176"/>
                  </a:cubicBezTo>
                  <a:cubicBezTo>
                    <a:pt x="230331" y="5371"/>
                    <a:pt x="363681" y="166431"/>
                    <a:pt x="363681" y="16643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824193" y="2738067"/>
            <a:ext cx="199659" cy="526295"/>
            <a:chOff x="498764" y="2867860"/>
            <a:chExt cx="384463" cy="727395"/>
          </a:xfrm>
        </p:grpSpPr>
        <p:sp>
          <p:nvSpPr>
            <p:cNvPr id="36" name="Freeform 35"/>
            <p:cNvSpPr/>
            <p:nvPr/>
          </p:nvSpPr>
          <p:spPr>
            <a:xfrm>
              <a:off x="550413" y="2867860"/>
              <a:ext cx="302453" cy="135214"/>
            </a:xfrm>
            <a:custGeom>
              <a:avLst/>
              <a:gdLst>
                <a:gd name="connsiteX0" fmla="*/ 197732 w 302453"/>
                <a:gd name="connsiteY0" fmla="*/ 31 h 135214"/>
                <a:gd name="connsiteX1" fmla="*/ 305 w 302453"/>
                <a:gd name="connsiteY1" fmla="*/ 93549 h 135214"/>
                <a:gd name="connsiteX2" fmla="*/ 156169 w 302453"/>
                <a:gd name="connsiteY2" fmla="*/ 135113 h 135214"/>
                <a:gd name="connsiteX3" fmla="*/ 301642 w 302453"/>
                <a:gd name="connsiteY3" fmla="*/ 83158 h 135214"/>
                <a:gd name="connsiteX4" fmla="*/ 197732 w 302453"/>
                <a:gd name="connsiteY4" fmla="*/ 31 h 135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2453" h="135214">
                  <a:moveTo>
                    <a:pt x="197732" y="31"/>
                  </a:moveTo>
                  <a:cubicBezTo>
                    <a:pt x="147509" y="1763"/>
                    <a:pt x="7232" y="71035"/>
                    <a:pt x="305" y="93549"/>
                  </a:cubicBezTo>
                  <a:cubicBezTo>
                    <a:pt x="-6622" y="116063"/>
                    <a:pt x="105946" y="136845"/>
                    <a:pt x="156169" y="135113"/>
                  </a:cubicBezTo>
                  <a:cubicBezTo>
                    <a:pt x="206392" y="133381"/>
                    <a:pt x="292983" y="98744"/>
                    <a:pt x="301642" y="83158"/>
                  </a:cubicBezTo>
                  <a:cubicBezTo>
                    <a:pt x="310301" y="67572"/>
                    <a:pt x="247955" y="-1701"/>
                    <a:pt x="197732" y="31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 36"/>
            <p:cNvSpPr/>
            <p:nvPr/>
          </p:nvSpPr>
          <p:spPr>
            <a:xfrm>
              <a:off x="561109" y="3013364"/>
              <a:ext cx="149413" cy="581891"/>
            </a:xfrm>
            <a:custGeom>
              <a:avLst/>
              <a:gdLst>
                <a:gd name="connsiteX0" fmla="*/ 135082 w 149413"/>
                <a:gd name="connsiteY0" fmla="*/ 0 h 581891"/>
                <a:gd name="connsiteX1" fmla="*/ 145473 w 149413"/>
                <a:gd name="connsiteY1" fmla="*/ 332509 h 581891"/>
                <a:gd name="connsiteX2" fmla="*/ 135082 w 149413"/>
                <a:gd name="connsiteY2" fmla="*/ 426027 h 581891"/>
                <a:gd name="connsiteX3" fmla="*/ 0 w 149413"/>
                <a:gd name="connsiteY3" fmla="*/ 581891 h 581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413" h="581891">
                  <a:moveTo>
                    <a:pt x="135082" y="0"/>
                  </a:moveTo>
                  <a:cubicBezTo>
                    <a:pt x="140277" y="130752"/>
                    <a:pt x="145473" y="261505"/>
                    <a:pt x="145473" y="332509"/>
                  </a:cubicBezTo>
                  <a:cubicBezTo>
                    <a:pt x="145473" y="403513"/>
                    <a:pt x="159327" y="384463"/>
                    <a:pt x="135082" y="426027"/>
                  </a:cubicBezTo>
                  <a:cubicBezTo>
                    <a:pt x="110837" y="467591"/>
                    <a:pt x="0" y="581891"/>
                    <a:pt x="0" y="58189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 37"/>
            <p:cNvSpPr/>
            <p:nvPr/>
          </p:nvSpPr>
          <p:spPr>
            <a:xfrm>
              <a:off x="737755" y="3408218"/>
              <a:ext cx="145472" cy="176646"/>
            </a:xfrm>
            <a:custGeom>
              <a:avLst/>
              <a:gdLst>
                <a:gd name="connsiteX0" fmla="*/ 0 w 145472"/>
                <a:gd name="connsiteY0" fmla="*/ 0 h 176646"/>
                <a:gd name="connsiteX1" fmla="*/ 145472 w 145472"/>
                <a:gd name="connsiteY1" fmla="*/ 176646 h 17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5472" h="176646">
                  <a:moveTo>
                    <a:pt x="0" y="0"/>
                  </a:moveTo>
                  <a:lnTo>
                    <a:pt x="145472" y="176646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 38"/>
            <p:cNvSpPr/>
            <p:nvPr/>
          </p:nvSpPr>
          <p:spPr>
            <a:xfrm>
              <a:off x="498764" y="3075533"/>
              <a:ext cx="363681" cy="176822"/>
            </a:xfrm>
            <a:custGeom>
              <a:avLst/>
              <a:gdLst>
                <a:gd name="connsiteX0" fmla="*/ 0 w 363681"/>
                <a:gd name="connsiteY0" fmla="*/ 176822 h 176822"/>
                <a:gd name="connsiteX1" fmla="*/ 41563 w 363681"/>
                <a:gd name="connsiteY1" fmla="*/ 135258 h 176822"/>
                <a:gd name="connsiteX2" fmla="*/ 176645 w 363681"/>
                <a:gd name="connsiteY2" fmla="*/ 176 h 176822"/>
                <a:gd name="connsiteX3" fmla="*/ 363681 w 363681"/>
                <a:gd name="connsiteY3" fmla="*/ 166431 h 176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3681" h="176822">
                  <a:moveTo>
                    <a:pt x="0" y="176822"/>
                  </a:moveTo>
                  <a:lnTo>
                    <a:pt x="41563" y="135258"/>
                  </a:lnTo>
                  <a:cubicBezTo>
                    <a:pt x="71004" y="105817"/>
                    <a:pt x="122959" y="-5020"/>
                    <a:pt x="176645" y="176"/>
                  </a:cubicBezTo>
                  <a:cubicBezTo>
                    <a:pt x="230331" y="5371"/>
                    <a:pt x="363681" y="166431"/>
                    <a:pt x="363681" y="16643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7464153" y="4162190"/>
            <a:ext cx="199659" cy="526295"/>
            <a:chOff x="498764" y="2867860"/>
            <a:chExt cx="384463" cy="727395"/>
          </a:xfrm>
        </p:grpSpPr>
        <p:sp>
          <p:nvSpPr>
            <p:cNvPr id="41" name="Freeform 40"/>
            <p:cNvSpPr/>
            <p:nvPr/>
          </p:nvSpPr>
          <p:spPr>
            <a:xfrm>
              <a:off x="550413" y="2867860"/>
              <a:ext cx="302453" cy="135214"/>
            </a:xfrm>
            <a:custGeom>
              <a:avLst/>
              <a:gdLst>
                <a:gd name="connsiteX0" fmla="*/ 197732 w 302453"/>
                <a:gd name="connsiteY0" fmla="*/ 31 h 135214"/>
                <a:gd name="connsiteX1" fmla="*/ 305 w 302453"/>
                <a:gd name="connsiteY1" fmla="*/ 93549 h 135214"/>
                <a:gd name="connsiteX2" fmla="*/ 156169 w 302453"/>
                <a:gd name="connsiteY2" fmla="*/ 135113 h 135214"/>
                <a:gd name="connsiteX3" fmla="*/ 301642 w 302453"/>
                <a:gd name="connsiteY3" fmla="*/ 83158 h 135214"/>
                <a:gd name="connsiteX4" fmla="*/ 197732 w 302453"/>
                <a:gd name="connsiteY4" fmla="*/ 31 h 135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2453" h="135214">
                  <a:moveTo>
                    <a:pt x="197732" y="31"/>
                  </a:moveTo>
                  <a:cubicBezTo>
                    <a:pt x="147509" y="1763"/>
                    <a:pt x="7232" y="71035"/>
                    <a:pt x="305" y="93549"/>
                  </a:cubicBezTo>
                  <a:cubicBezTo>
                    <a:pt x="-6622" y="116063"/>
                    <a:pt x="105946" y="136845"/>
                    <a:pt x="156169" y="135113"/>
                  </a:cubicBezTo>
                  <a:cubicBezTo>
                    <a:pt x="206392" y="133381"/>
                    <a:pt x="292983" y="98744"/>
                    <a:pt x="301642" y="83158"/>
                  </a:cubicBezTo>
                  <a:cubicBezTo>
                    <a:pt x="310301" y="67572"/>
                    <a:pt x="247955" y="-1701"/>
                    <a:pt x="197732" y="31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 41"/>
            <p:cNvSpPr/>
            <p:nvPr/>
          </p:nvSpPr>
          <p:spPr>
            <a:xfrm>
              <a:off x="561109" y="3013364"/>
              <a:ext cx="149413" cy="581891"/>
            </a:xfrm>
            <a:custGeom>
              <a:avLst/>
              <a:gdLst>
                <a:gd name="connsiteX0" fmla="*/ 135082 w 149413"/>
                <a:gd name="connsiteY0" fmla="*/ 0 h 581891"/>
                <a:gd name="connsiteX1" fmla="*/ 145473 w 149413"/>
                <a:gd name="connsiteY1" fmla="*/ 332509 h 581891"/>
                <a:gd name="connsiteX2" fmla="*/ 135082 w 149413"/>
                <a:gd name="connsiteY2" fmla="*/ 426027 h 581891"/>
                <a:gd name="connsiteX3" fmla="*/ 0 w 149413"/>
                <a:gd name="connsiteY3" fmla="*/ 581891 h 581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413" h="581891">
                  <a:moveTo>
                    <a:pt x="135082" y="0"/>
                  </a:moveTo>
                  <a:cubicBezTo>
                    <a:pt x="140277" y="130752"/>
                    <a:pt x="145473" y="261505"/>
                    <a:pt x="145473" y="332509"/>
                  </a:cubicBezTo>
                  <a:cubicBezTo>
                    <a:pt x="145473" y="403513"/>
                    <a:pt x="159327" y="384463"/>
                    <a:pt x="135082" y="426027"/>
                  </a:cubicBezTo>
                  <a:cubicBezTo>
                    <a:pt x="110837" y="467591"/>
                    <a:pt x="0" y="581891"/>
                    <a:pt x="0" y="58189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 42"/>
            <p:cNvSpPr/>
            <p:nvPr/>
          </p:nvSpPr>
          <p:spPr>
            <a:xfrm>
              <a:off x="737755" y="3408218"/>
              <a:ext cx="145472" cy="176646"/>
            </a:xfrm>
            <a:custGeom>
              <a:avLst/>
              <a:gdLst>
                <a:gd name="connsiteX0" fmla="*/ 0 w 145472"/>
                <a:gd name="connsiteY0" fmla="*/ 0 h 176646"/>
                <a:gd name="connsiteX1" fmla="*/ 145472 w 145472"/>
                <a:gd name="connsiteY1" fmla="*/ 176646 h 17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5472" h="176646">
                  <a:moveTo>
                    <a:pt x="0" y="0"/>
                  </a:moveTo>
                  <a:lnTo>
                    <a:pt x="145472" y="176646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 43"/>
            <p:cNvSpPr/>
            <p:nvPr/>
          </p:nvSpPr>
          <p:spPr>
            <a:xfrm>
              <a:off x="498764" y="3075533"/>
              <a:ext cx="363681" cy="176822"/>
            </a:xfrm>
            <a:custGeom>
              <a:avLst/>
              <a:gdLst>
                <a:gd name="connsiteX0" fmla="*/ 0 w 363681"/>
                <a:gd name="connsiteY0" fmla="*/ 176822 h 176822"/>
                <a:gd name="connsiteX1" fmla="*/ 41563 w 363681"/>
                <a:gd name="connsiteY1" fmla="*/ 135258 h 176822"/>
                <a:gd name="connsiteX2" fmla="*/ 176645 w 363681"/>
                <a:gd name="connsiteY2" fmla="*/ 176 h 176822"/>
                <a:gd name="connsiteX3" fmla="*/ 363681 w 363681"/>
                <a:gd name="connsiteY3" fmla="*/ 166431 h 176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3681" h="176822">
                  <a:moveTo>
                    <a:pt x="0" y="176822"/>
                  </a:moveTo>
                  <a:lnTo>
                    <a:pt x="41563" y="135258"/>
                  </a:lnTo>
                  <a:cubicBezTo>
                    <a:pt x="71004" y="105817"/>
                    <a:pt x="122959" y="-5020"/>
                    <a:pt x="176645" y="176"/>
                  </a:cubicBezTo>
                  <a:cubicBezTo>
                    <a:pt x="230331" y="5371"/>
                    <a:pt x="363681" y="166431"/>
                    <a:pt x="363681" y="16643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5303913" y="4941170"/>
            <a:ext cx="199659" cy="526295"/>
            <a:chOff x="498764" y="2867860"/>
            <a:chExt cx="384463" cy="727395"/>
          </a:xfrm>
        </p:grpSpPr>
        <p:sp>
          <p:nvSpPr>
            <p:cNvPr id="46" name="Freeform 45"/>
            <p:cNvSpPr/>
            <p:nvPr/>
          </p:nvSpPr>
          <p:spPr>
            <a:xfrm>
              <a:off x="550413" y="2867860"/>
              <a:ext cx="302453" cy="135214"/>
            </a:xfrm>
            <a:custGeom>
              <a:avLst/>
              <a:gdLst>
                <a:gd name="connsiteX0" fmla="*/ 197732 w 302453"/>
                <a:gd name="connsiteY0" fmla="*/ 31 h 135214"/>
                <a:gd name="connsiteX1" fmla="*/ 305 w 302453"/>
                <a:gd name="connsiteY1" fmla="*/ 93549 h 135214"/>
                <a:gd name="connsiteX2" fmla="*/ 156169 w 302453"/>
                <a:gd name="connsiteY2" fmla="*/ 135113 h 135214"/>
                <a:gd name="connsiteX3" fmla="*/ 301642 w 302453"/>
                <a:gd name="connsiteY3" fmla="*/ 83158 h 135214"/>
                <a:gd name="connsiteX4" fmla="*/ 197732 w 302453"/>
                <a:gd name="connsiteY4" fmla="*/ 31 h 135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2453" h="135214">
                  <a:moveTo>
                    <a:pt x="197732" y="31"/>
                  </a:moveTo>
                  <a:cubicBezTo>
                    <a:pt x="147509" y="1763"/>
                    <a:pt x="7232" y="71035"/>
                    <a:pt x="305" y="93549"/>
                  </a:cubicBezTo>
                  <a:cubicBezTo>
                    <a:pt x="-6622" y="116063"/>
                    <a:pt x="105946" y="136845"/>
                    <a:pt x="156169" y="135113"/>
                  </a:cubicBezTo>
                  <a:cubicBezTo>
                    <a:pt x="206392" y="133381"/>
                    <a:pt x="292983" y="98744"/>
                    <a:pt x="301642" y="83158"/>
                  </a:cubicBezTo>
                  <a:cubicBezTo>
                    <a:pt x="310301" y="67572"/>
                    <a:pt x="247955" y="-1701"/>
                    <a:pt x="197732" y="31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561109" y="3013364"/>
              <a:ext cx="149413" cy="581891"/>
            </a:xfrm>
            <a:custGeom>
              <a:avLst/>
              <a:gdLst>
                <a:gd name="connsiteX0" fmla="*/ 135082 w 149413"/>
                <a:gd name="connsiteY0" fmla="*/ 0 h 581891"/>
                <a:gd name="connsiteX1" fmla="*/ 145473 w 149413"/>
                <a:gd name="connsiteY1" fmla="*/ 332509 h 581891"/>
                <a:gd name="connsiteX2" fmla="*/ 135082 w 149413"/>
                <a:gd name="connsiteY2" fmla="*/ 426027 h 581891"/>
                <a:gd name="connsiteX3" fmla="*/ 0 w 149413"/>
                <a:gd name="connsiteY3" fmla="*/ 581891 h 581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413" h="581891">
                  <a:moveTo>
                    <a:pt x="135082" y="0"/>
                  </a:moveTo>
                  <a:cubicBezTo>
                    <a:pt x="140277" y="130752"/>
                    <a:pt x="145473" y="261505"/>
                    <a:pt x="145473" y="332509"/>
                  </a:cubicBezTo>
                  <a:cubicBezTo>
                    <a:pt x="145473" y="403513"/>
                    <a:pt x="159327" y="384463"/>
                    <a:pt x="135082" y="426027"/>
                  </a:cubicBezTo>
                  <a:cubicBezTo>
                    <a:pt x="110837" y="467591"/>
                    <a:pt x="0" y="581891"/>
                    <a:pt x="0" y="58189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737755" y="3408218"/>
              <a:ext cx="145472" cy="176646"/>
            </a:xfrm>
            <a:custGeom>
              <a:avLst/>
              <a:gdLst>
                <a:gd name="connsiteX0" fmla="*/ 0 w 145472"/>
                <a:gd name="connsiteY0" fmla="*/ 0 h 176646"/>
                <a:gd name="connsiteX1" fmla="*/ 145472 w 145472"/>
                <a:gd name="connsiteY1" fmla="*/ 176646 h 17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5472" h="176646">
                  <a:moveTo>
                    <a:pt x="0" y="0"/>
                  </a:moveTo>
                  <a:lnTo>
                    <a:pt x="145472" y="176646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498764" y="3075533"/>
              <a:ext cx="363681" cy="176822"/>
            </a:xfrm>
            <a:custGeom>
              <a:avLst/>
              <a:gdLst>
                <a:gd name="connsiteX0" fmla="*/ 0 w 363681"/>
                <a:gd name="connsiteY0" fmla="*/ 176822 h 176822"/>
                <a:gd name="connsiteX1" fmla="*/ 41563 w 363681"/>
                <a:gd name="connsiteY1" fmla="*/ 135258 h 176822"/>
                <a:gd name="connsiteX2" fmla="*/ 176645 w 363681"/>
                <a:gd name="connsiteY2" fmla="*/ 176 h 176822"/>
                <a:gd name="connsiteX3" fmla="*/ 363681 w 363681"/>
                <a:gd name="connsiteY3" fmla="*/ 166431 h 176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3681" h="176822">
                  <a:moveTo>
                    <a:pt x="0" y="176822"/>
                  </a:moveTo>
                  <a:lnTo>
                    <a:pt x="41563" y="135258"/>
                  </a:lnTo>
                  <a:cubicBezTo>
                    <a:pt x="71004" y="105817"/>
                    <a:pt x="122959" y="-5020"/>
                    <a:pt x="176645" y="176"/>
                  </a:cubicBezTo>
                  <a:cubicBezTo>
                    <a:pt x="230331" y="5371"/>
                    <a:pt x="363681" y="166431"/>
                    <a:pt x="363681" y="16643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Freeform 49"/>
          <p:cNvSpPr/>
          <p:nvPr/>
        </p:nvSpPr>
        <p:spPr>
          <a:xfrm>
            <a:off x="4515662" y="3293917"/>
            <a:ext cx="416557" cy="532019"/>
          </a:xfrm>
          <a:custGeom>
            <a:avLst/>
            <a:gdLst>
              <a:gd name="connsiteX0" fmla="*/ 11312 w 416557"/>
              <a:gd name="connsiteY0" fmla="*/ 0 h 532018"/>
              <a:gd name="connsiteX1" fmla="*/ 921 w 416557"/>
              <a:gd name="connsiteY1" fmla="*/ 259773 h 532018"/>
              <a:gd name="connsiteX2" fmla="*/ 32094 w 416557"/>
              <a:gd name="connsiteY2" fmla="*/ 509155 h 532018"/>
              <a:gd name="connsiteX3" fmla="*/ 115221 w 416557"/>
              <a:gd name="connsiteY3" fmla="*/ 519546 h 532018"/>
              <a:gd name="connsiteX4" fmla="*/ 416557 w 416557"/>
              <a:gd name="connsiteY4" fmla="*/ 498764 h 532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557" h="532018">
                <a:moveTo>
                  <a:pt x="11312" y="0"/>
                </a:moveTo>
                <a:cubicBezTo>
                  <a:pt x="4384" y="87457"/>
                  <a:pt x="-2543" y="174914"/>
                  <a:pt x="921" y="259773"/>
                </a:cubicBezTo>
                <a:cubicBezTo>
                  <a:pt x="4385" y="344632"/>
                  <a:pt x="13044" y="465860"/>
                  <a:pt x="32094" y="509155"/>
                </a:cubicBezTo>
                <a:cubicBezTo>
                  <a:pt x="51144" y="552451"/>
                  <a:pt x="51144" y="521278"/>
                  <a:pt x="115221" y="519546"/>
                </a:cubicBezTo>
                <a:cubicBezTo>
                  <a:pt x="179298" y="517814"/>
                  <a:pt x="364602" y="503960"/>
                  <a:pt x="416557" y="498764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 50"/>
          <p:cNvSpPr/>
          <p:nvPr/>
        </p:nvSpPr>
        <p:spPr>
          <a:xfrm>
            <a:off x="4568536" y="3020485"/>
            <a:ext cx="534488" cy="737723"/>
          </a:xfrm>
          <a:custGeom>
            <a:avLst/>
            <a:gdLst>
              <a:gd name="connsiteX0" fmla="*/ 0 w 534488"/>
              <a:gd name="connsiteY0" fmla="*/ 294215 h 737722"/>
              <a:gd name="connsiteX1" fmla="*/ 342900 w 534488"/>
              <a:gd name="connsiteY1" fmla="*/ 263042 h 737722"/>
              <a:gd name="connsiteX2" fmla="*/ 363682 w 534488"/>
              <a:gd name="connsiteY2" fmla="*/ 325388 h 737722"/>
              <a:gd name="connsiteX3" fmla="*/ 374073 w 534488"/>
              <a:gd name="connsiteY3" fmla="*/ 720242 h 737722"/>
              <a:gd name="connsiteX4" fmla="*/ 394855 w 534488"/>
              <a:gd name="connsiteY4" fmla="*/ 647506 h 737722"/>
              <a:gd name="connsiteX5" fmla="*/ 519546 w 534488"/>
              <a:gd name="connsiteY5" fmla="*/ 460470 h 737722"/>
              <a:gd name="connsiteX6" fmla="*/ 529937 w 534488"/>
              <a:gd name="connsiteY6" fmla="*/ 387733 h 737722"/>
              <a:gd name="connsiteX7" fmla="*/ 529937 w 534488"/>
              <a:gd name="connsiteY7" fmla="*/ 24051 h 737722"/>
              <a:gd name="connsiteX8" fmla="*/ 498764 w 534488"/>
              <a:gd name="connsiteY8" fmla="*/ 34442 h 737722"/>
              <a:gd name="connsiteX9" fmla="*/ 176646 w 534488"/>
              <a:gd name="connsiteY9" fmla="*/ 34442 h 737722"/>
              <a:gd name="connsiteX10" fmla="*/ 145473 w 534488"/>
              <a:gd name="connsiteY10" fmla="*/ 65615 h 737722"/>
              <a:gd name="connsiteX11" fmla="*/ 31173 w 534488"/>
              <a:gd name="connsiteY11" fmla="*/ 211088 h 737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4488" h="737722">
                <a:moveTo>
                  <a:pt x="0" y="294215"/>
                </a:moveTo>
                <a:cubicBezTo>
                  <a:pt x="141143" y="276031"/>
                  <a:pt x="282286" y="257847"/>
                  <a:pt x="342900" y="263042"/>
                </a:cubicBezTo>
                <a:cubicBezTo>
                  <a:pt x="403514" y="268237"/>
                  <a:pt x="358487" y="249188"/>
                  <a:pt x="363682" y="325388"/>
                </a:cubicBezTo>
                <a:cubicBezTo>
                  <a:pt x="368878" y="401588"/>
                  <a:pt x="368878" y="666556"/>
                  <a:pt x="374073" y="720242"/>
                </a:cubicBezTo>
                <a:cubicBezTo>
                  <a:pt x="379269" y="773928"/>
                  <a:pt x="370610" y="690801"/>
                  <a:pt x="394855" y="647506"/>
                </a:cubicBezTo>
                <a:cubicBezTo>
                  <a:pt x="419100" y="604211"/>
                  <a:pt x="497032" y="503765"/>
                  <a:pt x="519546" y="460470"/>
                </a:cubicBezTo>
                <a:cubicBezTo>
                  <a:pt x="542060" y="417175"/>
                  <a:pt x="528205" y="460469"/>
                  <a:pt x="529937" y="387733"/>
                </a:cubicBezTo>
                <a:cubicBezTo>
                  <a:pt x="531669" y="314997"/>
                  <a:pt x="535132" y="82933"/>
                  <a:pt x="529937" y="24051"/>
                </a:cubicBezTo>
                <a:cubicBezTo>
                  <a:pt x="524742" y="-34831"/>
                  <a:pt x="557646" y="32710"/>
                  <a:pt x="498764" y="34442"/>
                </a:cubicBezTo>
                <a:cubicBezTo>
                  <a:pt x="439882" y="36174"/>
                  <a:pt x="235528" y="29247"/>
                  <a:pt x="176646" y="34442"/>
                </a:cubicBezTo>
                <a:cubicBezTo>
                  <a:pt x="117764" y="39637"/>
                  <a:pt x="169719" y="36174"/>
                  <a:pt x="145473" y="65615"/>
                </a:cubicBezTo>
                <a:cubicBezTo>
                  <a:pt x="121228" y="95056"/>
                  <a:pt x="76200" y="153072"/>
                  <a:pt x="31173" y="211088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 51"/>
          <p:cNvSpPr/>
          <p:nvPr/>
        </p:nvSpPr>
        <p:spPr>
          <a:xfrm>
            <a:off x="4963393" y="3086100"/>
            <a:ext cx="97793" cy="176645"/>
          </a:xfrm>
          <a:custGeom>
            <a:avLst/>
            <a:gdLst>
              <a:gd name="connsiteX0" fmla="*/ 0 w 97793"/>
              <a:gd name="connsiteY0" fmla="*/ 176645 h 176645"/>
              <a:gd name="connsiteX1" fmla="*/ 93518 w 97793"/>
              <a:gd name="connsiteY1" fmla="*/ 72736 h 176645"/>
              <a:gd name="connsiteX2" fmla="*/ 83127 w 97793"/>
              <a:gd name="connsiteY2" fmla="*/ 0 h 176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793" h="176645">
                <a:moveTo>
                  <a:pt x="0" y="176645"/>
                </a:moveTo>
                <a:cubicBezTo>
                  <a:pt x="39832" y="139411"/>
                  <a:pt x="79664" y="102177"/>
                  <a:pt x="93518" y="72736"/>
                </a:cubicBezTo>
                <a:cubicBezTo>
                  <a:pt x="107372" y="43295"/>
                  <a:pt x="83127" y="13854"/>
                  <a:pt x="83127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Cloud 52"/>
          <p:cNvSpPr/>
          <p:nvPr/>
        </p:nvSpPr>
        <p:spPr>
          <a:xfrm>
            <a:off x="2925563" y="2158416"/>
            <a:ext cx="4376476" cy="2666168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 53"/>
          <p:cNvSpPr/>
          <p:nvPr/>
        </p:nvSpPr>
        <p:spPr>
          <a:xfrm>
            <a:off x="4703619" y="2052290"/>
            <a:ext cx="198119" cy="926303"/>
          </a:xfrm>
          <a:custGeom>
            <a:avLst/>
            <a:gdLst>
              <a:gd name="connsiteX0" fmla="*/ 51955 w 198119"/>
              <a:gd name="connsiteY0" fmla="*/ 15502 h 926302"/>
              <a:gd name="connsiteX1" fmla="*/ 62346 w 198119"/>
              <a:gd name="connsiteY1" fmla="*/ 119411 h 926302"/>
              <a:gd name="connsiteX2" fmla="*/ 135082 w 198119"/>
              <a:gd name="connsiteY2" fmla="*/ 898729 h 926302"/>
              <a:gd name="connsiteX3" fmla="*/ 197427 w 198119"/>
              <a:gd name="connsiteY3" fmla="*/ 763647 h 926302"/>
              <a:gd name="connsiteX4" fmla="*/ 93518 w 198119"/>
              <a:gd name="connsiteY4" fmla="*/ 888338 h 926302"/>
              <a:gd name="connsiteX5" fmla="*/ 0 w 198119"/>
              <a:gd name="connsiteY5" fmla="*/ 836384 h 926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119" h="926302">
                <a:moveTo>
                  <a:pt x="51955" y="15502"/>
                </a:moveTo>
                <a:cubicBezTo>
                  <a:pt x="50223" y="-6146"/>
                  <a:pt x="48492" y="-27793"/>
                  <a:pt x="62346" y="119411"/>
                </a:cubicBezTo>
                <a:cubicBezTo>
                  <a:pt x="76200" y="266615"/>
                  <a:pt x="112569" y="791356"/>
                  <a:pt x="135082" y="898729"/>
                </a:cubicBezTo>
                <a:cubicBezTo>
                  <a:pt x="157596" y="1006102"/>
                  <a:pt x="204354" y="765379"/>
                  <a:pt x="197427" y="763647"/>
                </a:cubicBezTo>
                <a:cubicBezTo>
                  <a:pt x="190500" y="761915"/>
                  <a:pt x="126422" y="876215"/>
                  <a:pt x="93518" y="888338"/>
                </a:cubicBezTo>
                <a:cubicBezTo>
                  <a:pt x="60614" y="900461"/>
                  <a:pt x="30307" y="868422"/>
                  <a:pt x="0" y="83638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 54"/>
          <p:cNvSpPr/>
          <p:nvPr/>
        </p:nvSpPr>
        <p:spPr>
          <a:xfrm>
            <a:off x="5184604" y="2096959"/>
            <a:ext cx="1331083" cy="907779"/>
          </a:xfrm>
          <a:custGeom>
            <a:avLst/>
            <a:gdLst>
              <a:gd name="connsiteX0" fmla="*/ 1327033 w 1331083"/>
              <a:gd name="connsiteY0" fmla="*/ 2005 h 907778"/>
              <a:gd name="connsiteX1" fmla="*/ 1181561 w 1331083"/>
              <a:gd name="connsiteY1" fmla="*/ 105914 h 907778"/>
              <a:gd name="connsiteX2" fmla="*/ 59342 w 1331083"/>
              <a:gd name="connsiteY2" fmla="*/ 854059 h 907778"/>
              <a:gd name="connsiteX3" fmla="*/ 142470 w 1331083"/>
              <a:gd name="connsiteY3" fmla="*/ 698196 h 907778"/>
              <a:gd name="connsiteX4" fmla="*/ 28170 w 1331083"/>
              <a:gd name="connsiteY4" fmla="*/ 854059 h 907778"/>
              <a:gd name="connsiteX5" fmla="*/ 215206 w 1331083"/>
              <a:gd name="connsiteY5" fmla="*/ 906014 h 907778"/>
              <a:gd name="connsiteX6" fmla="*/ 225597 w 1331083"/>
              <a:gd name="connsiteY6" fmla="*/ 895623 h 907778"/>
              <a:gd name="connsiteX7" fmla="*/ 28170 w 1331083"/>
              <a:gd name="connsiteY7" fmla="*/ 895623 h 907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31083" h="907778">
                <a:moveTo>
                  <a:pt x="1327033" y="2005"/>
                </a:moveTo>
                <a:cubicBezTo>
                  <a:pt x="1359938" y="-17045"/>
                  <a:pt x="1181561" y="105914"/>
                  <a:pt x="1181561" y="105914"/>
                </a:cubicBezTo>
                <a:cubicBezTo>
                  <a:pt x="970279" y="247923"/>
                  <a:pt x="232524" y="755345"/>
                  <a:pt x="59342" y="854059"/>
                </a:cubicBezTo>
                <a:cubicBezTo>
                  <a:pt x="-113840" y="952773"/>
                  <a:pt x="147665" y="698196"/>
                  <a:pt x="142470" y="698196"/>
                </a:cubicBezTo>
                <a:cubicBezTo>
                  <a:pt x="137275" y="698196"/>
                  <a:pt x="16047" y="819423"/>
                  <a:pt x="28170" y="854059"/>
                </a:cubicBezTo>
                <a:cubicBezTo>
                  <a:pt x="40293" y="888695"/>
                  <a:pt x="182302" y="899087"/>
                  <a:pt x="215206" y="906014"/>
                </a:cubicBezTo>
                <a:cubicBezTo>
                  <a:pt x="248110" y="912941"/>
                  <a:pt x="256770" y="897355"/>
                  <a:pt x="225597" y="895623"/>
                </a:cubicBezTo>
                <a:cubicBezTo>
                  <a:pt x="194424" y="893891"/>
                  <a:pt x="28170" y="895623"/>
                  <a:pt x="28170" y="89562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reeform 55"/>
          <p:cNvSpPr/>
          <p:nvPr/>
        </p:nvSpPr>
        <p:spPr>
          <a:xfrm>
            <a:off x="3342410" y="2462646"/>
            <a:ext cx="1101447" cy="710423"/>
          </a:xfrm>
          <a:custGeom>
            <a:avLst/>
            <a:gdLst>
              <a:gd name="connsiteX0" fmla="*/ 0 w 1101447"/>
              <a:gd name="connsiteY0" fmla="*/ 0 h 710423"/>
              <a:gd name="connsiteX1" fmla="*/ 124691 w 1101447"/>
              <a:gd name="connsiteY1" fmla="*/ 83128 h 710423"/>
              <a:gd name="connsiteX2" fmla="*/ 1049482 w 1101447"/>
              <a:gd name="connsiteY2" fmla="*/ 665019 h 710423"/>
              <a:gd name="connsiteX3" fmla="*/ 893618 w 1101447"/>
              <a:gd name="connsiteY3" fmla="*/ 394855 h 710423"/>
              <a:gd name="connsiteX4" fmla="*/ 1101436 w 1101447"/>
              <a:gd name="connsiteY4" fmla="*/ 696191 h 710423"/>
              <a:gd name="connsiteX5" fmla="*/ 904009 w 1101447"/>
              <a:gd name="connsiteY5" fmla="*/ 665019 h 710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447" h="710423">
                <a:moveTo>
                  <a:pt x="0" y="0"/>
                </a:moveTo>
                <a:lnTo>
                  <a:pt x="124691" y="83128"/>
                </a:lnTo>
                <a:cubicBezTo>
                  <a:pt x="299605" y="193964"/>
                  <a:pt x="921328" y="613065"/>
                  <a:pt x="1049482" y="665019"/>
                </a:cubicBezTo>
                <a:cubicBezTo>
                  <a:pt x="1177637" y="716974"/>
                  <a:pt x="884959" y="389660"/>
                  <a:pt x="893618" y="394855"/>
                </a:cubicBezTo>
                <a:cubicBezTo>
                  <a:pt x="902277" y="400050"/>
                  <a:pt x="1099704" y="651164"/>
                  <a:pt x="1101436" y="696191"/>
                </a:cubicBezTo>
                <a:cubicBezTo>
                  <a:pt x="1103168" y="741218"/>
                  <a:pt x="904009" y="665019"/>
                  <a:pt x="904009" y="66501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 56"/>
          <p:cNvSpPr/>
          <p:nvPr/>
        </p:nvSpPr>
        <p:spPr>
          <a:xfrm>
            <a:off x="5221626" y="2991428"/>
            <a:ext cx="2556767" cy="490005"/>
          </a:xfrm>
          <a:custGeom>
            <a:avLst/>
            <a:gdLst>
              <a:gd name="connsiteX0" fmla="*/ 2516139 w 2556767"/>
              <a:gd name="connsiteY0" fmla="*/ 11545 h 490005"/>
              <a:gd name="connsiteX1" fmla="*/ 2391448 w 2556767"/>
              <a:gd name="connsiteY1" fmla="*/ 11545 h 490005"/>
              <a:gd name="connsiteX2" fmla="*/ 95057 w 2556767"/>
              <a:gd name="connsiteY2" fmla="*/ 323272 h 490005"/>
              <a:gd name="connsiteX3" fmla="*/ 396393 w 2556767"/>
              <a:gd name="connsiteY3" fmla="*/ 177799 h 490005"/>
              <a:gd name="connsiteX4" fmla="*/ 11930 w 2556767"/>
              <a:gd name="connsiteY4" fmla="*/ 344054 h 490005"/>
              <a:gd name="connsiteX5" fmla="*/ 230139 w 2556767"/>
              <a:gd name="connsiteY5" fmla="*/ 479136 h 490005"/>
              <a:gd name="connsiteX6" fmla="*/ 240530 w 2556767"/>
              <a:gd name="connsiteY6" fmla="*/ 468745 h 490005"/>
              <a:gd name="connsiteX7" fmla="*/ 43102 w 2556767"/>
              <a:gd name="connsiteY7" fmla="*/ 364836 h 49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56767" h="490005">
                <a:moveTo>
                  <a:pt x="2516139" y="11545"/>
                </a:moveTo>
                <a:cubicBezTo>
                  <a:pt x="2655550" y="-14432"/>
                  <a:pt x="2391448" y="11545"/>
                  <a:pt x="2391448" y="11545"/>
                </a:cubicBezTo>
                <a:lnTo>
                  <a:pt x="95057" y="323272"/>
                </a:lnTo>
                <a:cubicBezTo>
                  <a:pt x="-237452" y="350981"/>
                  <a:pt x="410247" y="174335"/>
                  <a:pt x="396393" y="177799"/>
                </a:cubicBezTo>
                <a:cubicBezTo>
                  <a:pt x="382538" y="181263"/>
                  <a:pt x="39639" y="293831"/>
                  <a:pt x="11930" y="344054"/>
                </a:cubicBezTo>
                <a:cubicBezTo>
                  <a:pt x="-15779" y="394277"/>
                  <a:pt x="192039" y="458354"/>
                  <a:pt x="230139" y="479136"/>
                </a:cubicBezTo>
                <a:cubicBezTo>
                  <a:pt x="268239" y="499918"/>
                  <a:pt x="271703" y="487795"/>
                  <a:pt x="240530" y="468745"/>
                </a:cubicBezTo>
                <a:cubicBezTo>
                  <a:pt x="209357" y="449695"/>
                  <a:pt x="43102" y="364836"/>
                  <a:pt x="43102" y="36483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reeform 57"/>
          <p:cNvSpPr/>
          <p:nvPr/>
        </p:nvSpPr>
        <p:spPr>
          <a:xfrm>
            <a:off x="5125097" y="3723397"/>
            <a:ext cx="2202031" cy="848604"/>
          </a:xfrm>
          <a:custGeom>
            <a:avLst/>
            <a:gdLst>
              <a:gd name="connsiteX0" fmla="*/ 2197031 w 2202030"/>
              <a:gd name="connsiteY0" fmla="*/ 848604 h 848604"/>
              <a:gd name="connsiteX1" fmla="*/ 1885304 w 2202030"/>
              <a:gd name="connsiteY1" fmla="*/ 692740 h 848604"/>
              <a:gd name="connsiteX2" fmla="*/ 170804 w 2202030"/>
              <a:gd name="connsiteY2" fmla="*/ 79677 h 848604"/>
              <a:gd name="connsiteX3" fmla="*/ 326668 w 2202030"/>
              <a:gd name="connsiteY3" fmla="*/ 17331 h 848604"/>
              <a:gd name="connsiteX4" fmla="*/ 14940 w 2202030"/>
              <a:gd name="connsiteY4" fmla="*/ 6940 h 848604"/>
              <a:gd name="connsiteX5" fmla="*/ 46113 w 2202030"/>
              <a:gd name="connsiteY5" fmla="*/ 110849 h 848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2030" h="848604">
                <a:moveTo>
                  <a:pt x="2197031" y="848604"/>
                </a:moveTo>
                <a:cubicBezTo>
                  <a:pt x="2210019" y="834749"/>
                  <a:pt x="2223008" y="820894"/>
                  <a:pt x="1885304" y="692740"/>
                </a:cubicBezTo>
                <a:cubicBezTo>
                  <a:pt x="1547600" y="564586"/>
                  <a:pt x="430577" y="192245"/>
                  <a:pt x="170804" y="79677"/>
                </a:cubicBezTo>
                <a:cubicBezTo>
                  <a:pt x="-88969" y="-32891"/>
                  <a:pt x="352645" y="29454"/>
                  <a:pt x="326668" y="17331"/>
                </a:cubicBezTo>
                <a:cubicBezTo>
                  <a:pt x="300691" y="5208"/>
                  <a:pt x="61699" y="-8646"/>
                  <a:pt x="14940" y="6940"/>
                </a:cubicBezTo>
                <a:cubicBezTo>
                  <a:pt x="-31819" y="22526"/>
                  <a:pt x="46113" y="110849"/>
                  <a:pt x="46113" y="11084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 58"/>
          <p:cNvSpPr/>
          <p:nvPr/>
        </p:nvSpPr>
        <p:spPr>
          <a:xfrm>
            <a:off x="4967465" y="3926865"/>
            <a:ext cx="328436" cy="988035"/>
          </a:xfrm>
          <a:custGeom>
            <a:avLst/>
            <a:gdLst>
              <a:gd name="connsiteX0" fmla="*/ 328436 w 328436"/>
              <a:gd name="connsiteY0" fmla="*/ 988035 h 988035"/>
              <a:gd name="connsiteX1" fmla="*/ 27100 w 328436"/>
              <a:gd name="connsiteY1" fmla="*/ 73635 h 988035"/>
              <a:gd name="connsiteX2" fmla="*/ 16709 w 328436"/>
              <a:gd name="connsiteY2" fmla="*/ 271062 h 988035"/>
              <a:gd name="connsiteX3" fmla="*/ 47881 w 328436"/>
              <a:gd name="connsiteY3" fmla="*/ 899 h 988035"/>
              <a:gd name="connsiteX4" fmla="*/ 214136 w 328436"/>
              <a:gd name="connsiteY4" fmla="*/ 177544 h 988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436" h="988035">
                <a:moveTo>
                  <a:pt x="328436" y="988035"/>
                </a:moveTo>
                <a:cubicBezTo>
                  <a:pt x="203745" y="590583"/>
                  <a:pt x="79055" y="193131"/>
                  <a:pt x="27100" y="73635"/>
                </a:cubicBezTo>
                <a:cubicBezTo>
                  <a:pt x="-24855" y="-45861"/>
                  <a:pt x="13245" y="283185"/>
                  <a:pt x="16709" y="271062"/>
                </a:cubicBezTo>
                <a:cubicBezTo>
                  <a:pt x="20172" y="258939"/>
                  <a:pt x="14977" y="16485"/>
                  <a:pt x="47881" y="899"/>
                </a:cubicBezTo>
                <a:cubicBezTo>
                  <a:pt x="80785" y="-14687"/>
                  <a:pt x="214136" y="177544"/>
                  <a:pt x="214136" y="17754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reeform 59"/>
          <p:cNvSpPr/>
          <p:nvPr/>
        </p:nvSpPr>
        <p:spPr>
          <a:xfrm>
            <a:off x="3176156" y="3749141"/>
            <a:ext cx="1243405" cy="573479"/>
          </a:xfrm>
          <a:custGeom>
            <a:avLst/>
            <a:gdLst>
              <a:gd name="connsiteX0" fmla="*/ 0 w 1243405"/>
              <a:gd name="connsiteY0" fmla="*/ 573479 h 573479"/>
              <a:gd name="connsiteX1" fmla="*/ 353290 w 1243405"/>
              <a:gd name="connsiteY1" fmla="*/ 396834 h 573479"/>
              <a:gd name="connsiteX2" fmla="*/ 1122218 w 1243405"/>
              <a:gd name="connsiteY2" fmla="*/ 53934 h 573479"/>
              <a:gd name="connsiteX3" fmla="*/ 935181 w 1243405"/>
              <a:gd name="connsiteY3" fmla="*/ 1979 h 573479"/>
              <a:gd name="connsiteX4" fmla="*/ 1236518 w 1243405"/>
              <a:gd name="connsiteY4" fmla="*/ 64325 h 573479"/>
              <a:gd name="connsiteX5" fmla="*/ 1153390 w 1243405"/>
              <a:gd name="connsiteY5" fmla="*/ 199406 h 573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43405" h="573479">
                <a:moveTo>
                  <a:pt x="0" y="573479"/>
                </a:moveTo>
                <a:cubicBezTo>
                  <a:pt x="83127" y="528452"/>
                  <a:pt x="166254" y="483425"/>
                  <a:pt x="353290" y="396834"/>
                </a:cubicBezTo>
                <a:cubicBezTo>
                  <a:pt x="540326" y="310243"/>
                  <a:pt x="1025236" y="119743"/>
                  <a:pt x="1122218" y="53934"/>
                </a:cubicBezTo>
                <a:cubicBezTo>
                  <a:pt x="1219200" y="-11875"/>
                  <a:pt x="916131" y="247"/>
                  <a:pt x="935181" y="1979"/>
                </a:cubicBezTo>
                <a:cubicBezTo>
                  <a:pt x="954231" y="3711"/>
                  <a:pt x="1200150" y="31420"/>
                  <a:pt x="1236518" y="64325"/>
                </a:cubicBezTo>
                <a:cubicBezTo>
                  <a:pt x="1272886" y="97230"/>
                  <a:pt x="1153390" y="199406"/>
                  <a:pt x="1153390" y="19940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reeform 60"/>
          <p:cNvSpPr/>
          <p:nvPr/>
        </p:nvSpPr>
        <p:spPr>
          <a:xfrm>
            <a:off x="2511136" y="3293837"/>
            <a:ext cx="1715760" cy="277160"/>
          </a:xfrm>
          <a:custGeom>
            <a:avLst/>
            <a:gdLst>
              <a:gd name="connsiteX0" fmla="*/ 0 w 1715760"/>
              <a:gd name="connsiteY0" fmla="*/ 93599 h 277160"/>
              <a:gd name="connsiteX1" fmla="*/ 384464 w 1715760"/>
              <a:gd name="connsiteY1" fmla="*/ 124772 h 277160"/>
              <a:gd name="connsiteX2" fmla="*/ 1672937 w 1715760"/>
              <a:gd name="connsiteY2" fmla="*/ 124772 h 277160"/>
              <a:gd name="connsiteX3" fmla="*/ 1381991 w 1715760"/>
              <a:gd name="connsiteY3" fmla="*/ 81 h 277160"/>
              <a:gd name="connsiteX4" fmla="*/ 1714500 w 1715760"/>
              <a:gd name="connsiteY4" fmla="*/ 145554 h 277160"/>
              <a:gd name="connsiteX5" fmla="*/ 1496291 w 1715760"/>
              <a:gd name="connsiteY5" fmla="*/ 270245 h 277160"/>
              <a:gd name="connsiteX6" fmla="*/ 1506682 w 1715760"/>
              <a:gd name="connsiteY6" fmla="*/ 259854 h 277160"/>
              <a:gd name="connsiteX7" fmla="*/ 1527464 w 1715760"/>
              <a:gd name="connsiteY7" fmla="*/ 249463 h 277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15760" h="277160">
                <a:moveTo>
                  <a:pt x="0" y="93599"/>
                </a:moveTo>
                <a:cubicBezTo>
                  <a:pt x="52820" y="106588"/>
                  <a:pt x="105641" y="119577"/>
                  <a:pt x="384464" y="124772"/>
                </a:cubicBezTo>
                <a:cubicBezTo>
                  <a:pt x="663287" y="129967"/>
                  <a:pt x="1506683" y="145554"/>
                  <a:pt x="1672937" y="124772"/>
                </a:cubicBezTo>
                <a:cubicBezTo>
                  <a:pt x="1839191" y="103990"/>
                  <a:pt x="1375064" y="-3383"/>
                  <a:pt x="1381991" y="81"/>
                </a:cubicBezTo>
                <a:cubicBezTo>
                  <a:pt x="1388918" y="3545"/>
                  <a:pt x="1695450" y="100527"/>
                  <a:pt x="1714500" y="145554"/>
                </a:cubicBezTo>
                <a:cubicBezTo>
                  <a:pt x="1733550" y="190581"/>
                  <a:pt x="1530927" y="251195"/>
                  <a:pt x="1496291" y="270245"/>
                </a:cubicBezTo>
                <a:cubicBezTo>
                  <a:pt x="1461655" y="289295"/>
                  <a:pt x="1501487" y="263318"/>
                  <a:pt x="1506682" y="259854"/>
                </a:cubicBezTo>
                <a:cubicBezTo>
                  <a:pt x="1511878" y="256390"/>
                  <a:pt x="1519671" y="252926"/>
                  <a:pt x="1527464" y="24946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4226582" y="3826486"/>
            <a:ext cx="21546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rgbClr val="FF0000"/>
                </a:solidFill>
                <a:latin typeface="AhnbergHand" charset="0"/>
                <a:ea typeface="AhnbergHand" charset="0"/>
                <a:cs typeface="AhnbergHand" charset="0"/>
              </a:rPr>
              <a:t>Content Server</a:t>
            </a:r>
          </a:p>
        </p:txBody>
      </p:sp>
      <p:sp>
        <p:nvSpPr>
          <p:cNvPr id="63" name="Title 1"/>
          <p:cNvSpPr>
            <a:spLocks noGrp="1"/>
          </p:cNvSpPr>
          <p:nvPr>
            <p:ph type="title"/>
          </p:nvPr>
        </p:nvSpPr>
        <p:spPr>
          <a:xfrm>
            <a:off x="527381" y="299639"/>
            <a:ext cx="10945216" cy="1143000"/>
          </a:xfrm>
        </p:spPr>
        <p:txBody>
          <a:bodyPr>
            <a:normAutofit/>
          </a:bodyPr>
          <a:lstStyle/>
          <a:p>
            <a:r>
              <a:rPr lang="en-US" dirty="0">
                <a:latin typeface="Powderfinger Type" charset="0"/>
                <a:ea typeface="Powderfinger Type" charset="0"/>
                <a:cs typeface="Powderfinger Type" charset="0"/>
              </a:rPr>
              <a:t>The Evolution of Service Models</a:t>
            </a:r>
          </a:p>
        </p:txBody>
      </p:sp>
    </p:spTree>
    <p:extLst>
      <p:ext uri="{BB962C8B-B14F-4D97-AF65-F5344CB8AC3E}">
        <p14:creationId xmlns:p14="http://schemas.microsoft.com/office/powerpoint/2010/main" val="20889924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Powderfinger Type" charset="0"/>
                <a:ea typeface="Powderfinger Type" charset="0"/>
                <a:cs typeface="Powderfinger Type" charset="0"/>
              </a:rPr>
              <a:t>The Tyranny of Distance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3512" y="1508789"/>
            <a:ext cx="8964488" cy="4565103"/>
          </a:xfrm>
        </p:spPr>
        <p:txBody>
          <a:bodyPr/>
          <a:lstStyle/>
          <a:p>
            <a:pPr marL="355582" lvl="1" indent="0">
              <a:buNone/>
            </a:pPr>
            <a:r>
              <a:rPr lang="en-US" dirty="0"/>
              <a:t>But not all clients enjoy the same experience from a single service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600" y="2660915"/>
            <a:ext cx="5385600" cy="30176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47213" y="3339572"/>
            <a:ext cx="2283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Facebook presentation at NANOG 68 - 2011</a:t>
            </a:r>
          </a:p>
        </p:txBody>
      </p:sp>
    </p:spTree>
    <p:extLst>
      <p:ext uri="{BB962C8B-B14F-4D97-AF65-F5344CB8AC3E}">
        <p14:creationId xmlns:p14="http://schemas.microsoft.com/office/powerpoint/2010/main" val="4105861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B2A337-2C29-4402-A0A2-E290C184D5D3}" type="slidenum">
              <a:rPr lang="en-AU" kern="0" smtClean="0"/>
              <a:pPr/>
              <a:t>22</a:t>
            </a:fld>
            <a:endParaRPr lang="en-AU" kern="0" dirty="0"/>
          </a:p>
        </p:txBody>
      </p:sp>
      <p:grpSp>
        <p:nvGrpSpPr>
          <p:cNvPr id="9" name="Group 8"/>
          <p:cNvGrpSpPr/>
          <p:nvPr/>
        </p:nvGrpSpPr>
        <p:grpSpPr>
          <a:xfrm>
            <a:off x="2207569" y="3128254"/>
            <a:ext cx="199659" cy="526295"/>
            <a:chOff x="498764" y="2867860"/>
            <a:chExt cx="384463" cy="727395"/>
          </a:xfrm>
        </p:grpSpPr>
        <p:sp>
          <p:nvSpPr>
            <p:cNvPr id="5" name="Freeform 4"/>
            <p:cNvSpPr/>
            <p:nvPr/>
          </p:nvSpPr>
          <p:spPr>
            <a:xfrm>
              <a:off x="550413" y="2867860"/>
              <a:ext cx="302453" cy="135214"/>
            </a:xfrm>
            <a:custGeom>
              <a:avLst/>
              <a:gdLst>
                <a:gd name="connsiteX0" fmla="*/ 197732 w 302453"/>
                <a:gd name="connsiteY0" fmla="*/ 31 h 135214"/>
                <a:gd name="connsiteX1" fmla="*/ 305 w 302453"/>
                <a:gd name="connsiteY1" fmla="*/ 93549 h 135214"/>
                <a:gd name="connsiteX2" fmla="*/ 156169 w 302453"/>
                <a:gd name="connsiteY2" fmla="*/ 135113 h 135214"/>
                <a:gd name="connsiteX3" fmla="*/ 301642 w 302453"/>
                <a:gd name="connsiteY3" fmla="*/ 83158 h 135214"/>
                <a:gd name="connsiteX4" fmla="*/ 197732 w 302453"/>
                <a:gd name="connsiteY4" fmla="*/ 31 h 135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2453" h="135214">
                  <a:moveTo>
                    <a:pt x="197732" y="31"/>
                  </a:moveTo>
                  <a:cubicBezTo>
                    <a:pt x="147509" y="1763"/>
                    <a:pt x="7232" y="71035"/>
                    <a:pt x="305" y="93549"/>
                  </a:cubicBezTo>
                  <a:cubicBezTo>
                    <a:pt x="-6622" y="116063"/>
                    <a:pt x="105946" y="136845"/>
                    <a:pt x="156169" y="135113"/>
                  </a:cubicBezTo>
                  <a:cubicBezTo>
                    <a:pt x="206392" y="133381"/>
                    <a:pt x="292983" y="98744"/>
                    <a:pt x="301642" y="83158"/>
                  </a:cubicBezTo>
                  <a:cubicBezTo>
                    <a:pt x="310301" y="67572"/>
                    <a:pt x="247955" y="-1701"/>
                    <a:pt x="197732" y="31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561109" y="3013364"/>
              <a:ext cx="149413" cy="581891"/>
            </a:xfrm>
            <a:custGeom>
              <a:avLst/>
              <a:gdLst>
                <a:gd name="connsiteX0" fmla="*/ 135082 w 149413"/>
                <a:gd name="connsiteY0" fmla="*/ 0 h 581891"/>
                <a:gd name="connsiteX1" fmla="*/ 145473 w 149413"/>
                <a:gd name="connsiteY1" fmla="*/ 332509 h 581891"/>
                <a:gd name="connsiteX2" fmla="*/ 135082 w 149413"/>
                <a:gd name="connsiteY2" fmla="*/ 426027 h 581891"/>
                <a:gd name="connsiteX3" fmla="*/ 0 w 149413"/>
                <a:gd name="connsiteY3" fmla="*/ 581891 h 581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413" h="581891">
                  <a:moveTo>
                    <a:pt x="135082" y="0"/>
                  </a:moveTo>
                  <a:cubicBezTo>
                    <a:pt x="140277" y="130752"/>
                    <a:pt x="145473" y="261505"/>
                    <a:pt x="145473" y="332509"/>
                  </a:cubicBezTo>
                  <a:cubicBezTo>
                    <a:pt x="145473" y="403513"/>
                    <a:pt x="159327" y="384463"/>
                    <a:pt x="135082" y="426027"/>
                  </a:cubicBezTo>
                  <a:cubicBezTo>
                    <a:pt x="110837" y="467591"/>
                    <a:pt x="0" y="581891"/>
                    <a:pt x="0" y="58189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737755" y="3408218"/>
              <a:ext cx="145472" cy="176646"/>
            </a:xfrm>
            <a:custGeom>
              <a:avLst/>
              <a:gdLst>
                <a:gd name="connsiteX0" fmla="*/ 0 w 145472"/>
                <a:gd name="connsiteY0" fmla="*/ 0 h 176646"/>
                <a:gd name="connsiteX1" fmla="*/ 145472 w 145472"/>
                <a:gd name="connsiteY1" fmla="*/ 176646 h 17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5472" h="176646">
                  <a:moveTo>
                    <a:pt x="0" y="0"/>
                  </a:moveTo>
                  <a:lnTo>
                    <a:pt x="145472" y="176646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>
              <a:off x="498764" y="3075533"/>
              <a:ext cx="363681" cy="176822"/>
            </a:xfrm>
            <a:custGeom>
              <a:avLst/>
              <a:gdLst>
                <a:gd name="connsiteX0" fmla="*/ 0 w 363681"/>
                <a:gd name="connsiteY0" fmla="*/ 176822 h 176822"/>
                <a:gd name="connsiteX1" fmla="*/ 41563 w 363681"/>
                <a:gd name="connsiteY1" fmla="*/ 135258 h 176822"/>
                <a:gd name="connsiteX2" fmla="*/ 176645 w 363681"/>
                <a:gd name="connsiteY2" fmla="*/ 176 h 176822"/>
                <a:gd name="connsiteX3" fmla="*/ 363681 w 363681"/>
                <a:gd name="connsiteY3" fmla="*/ 166431 h 176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3681" h="176822">
                  <a:moveTo>
                    <a:pt x="0" y="176822"/>
                  </a:moveTo>
                  <a:lnTo>
                    <a:pt x="41563" y="135258"/>
                  </a:lnTo>
                  <a:cubicBezTo>
                    <a:pt x="71004" y="105817"/>
                    <a:pt x="122959" y="-5020"/>
                    <a:pt x="176645" y="176"/>
                  </a:cubicBezTo>
                  <a:cubicBezTo>
                    <a:pt x="230331" y="5371"/>
                    <a:pt x="363681" y="166431"/>
                    <a:pt x="363681" y="16643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925564" y="4266647"/>
            <a:ext cx="199659" cy="526295"/>
            <a:chOff x="498764" y="2867860"/>
            <a:chExt cx="384463" cy="727395"/>
          </a:xfrm>
        </p:grpSpPr>
        <p:sp>
          <p:nvSpPr>
            <p:cNvPr id="16" name="Freeform 15"/>
            <p:cNvSpPr/>
            <p:nvPr/>
          </p:nvSpPr>
          <p:spPr>
            <a:xfrm>
              <a:off x="550413" y="2867860"/>
              <a:ext cx="302453" cy="135214"/>
            </a:xfrm>
            <a:custGeom>
              <a:avLst/>
              <a:gdLst>
                <a:gd name="connsiteX0" fmla="*/ 197732 w 302453"/>
                <a:gd name="connsiteY0" fmla="*/ 31 h 135214"/>
                <a:gd name="connsiteX1" fmla="*/ 305 w 302453"/>
                <a:gd name="connsiteY1" fmla="*/ 93549 h 135214"/>
                <a:gd name="connsiteX2" fmla="*/ 156169 w 302453"/>
                <a:gd name="connsiteY2" fmla="*/ 135113 h 135214"/>
                <a:gd name="connsiteX3" fmla="*/ 301642 w 302453"/>
                <a:gd name="connsiteY3" fmla="*/ 83158 h 135214"/>
                <a:gd name="connsiteX4" fmla="*/ 197732 w 302453"/>
                <a:gd name="connsiteY4" fmla="*/ 31 h 135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2453" h="135214">
                  <a:moveTo>
                    <a:pt x="197732" y="31"/>
                  </a:moveTo>
                  <a:cubicBezTo>
                    <a:pt x="147509" y="1763"/>
                    <a:pt x="7232" y="71035"/>
                    <a:pt x="305" y="93549"/>
                  </a:cubicBezTo>
                  <a:cubicBezTo>
                    <a:pt x="-6622" y="116063"/>
                    <a:pt x="105946" y="136845"/>
                    <a:pt x="156169" y="135113"/>
                  </a:cubicBezTo>
                  <a:cubicBezTo>
                    <a:pt x="206392" y="133381"/>
                    <a:pt x="292983" y="98744"/>
                    <a:pt x="301642" y="83158"/>
                  </a:cubicBezTo>
                  <a:cubicBezTo>
                    <a:pt x="310301" y="67572"/>
                    <a:pt x="247955" y="-1701"/>
                    <a:pt x="197732" y="31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561109" y="3013364"/>
              <a:ext cx="149413" cy="581891"/>
            </a:xfrm>
            <a:custGeom>
              <a:avLst/>
              <a:gdLst>
                <a:gd name="connsiteX0" fmla="*/ 135082 w 149413"/>
                <a:gd name="connsiteY0" fmla="*/ 0 h 581891"/>
                <a:gd name="connsiteX1" fmla="*/ 145473 w 149413"/>
                <a:gd name="connsiteY1" fmla="*/ 332509 h 581891"/>
                <a:gd name="connsiteX2" fmla="*/ 135082 w 149413"/>
                <a:gd name="connsiteY2" fmla="*/ 426027 h 581891"/>
                <a:gd name="connsiteX3" fmla="*/ 0 w 149413"/>
                <a:gd name="connsiteY3" fmla="*/ 581891 h 581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413" h="581891">
                  <a:moveTo>
                    <a:pt x="135082" y="0"/>
                  </a:moveTo>
                  <a:cubicBezTo>
                    <a:pt x="140277" y="130752"/>
                    <a:pt x="145473" y="261505"/>
                    <a:pt x="145473" y="332509"/>
                  </a:cubicBezTo>
                  <a:cubicBezTo>
                    <a:pt x="145473" y="403513"/>
                    <a:pt x="159327" y="384463"/>
                    <a:pt x="135082" y="426027"/>
                  </a:cubicBezTo>
                  <a:cubicBezTo>
                    <a:pt x="110837" y="467591"/>
                    <a:pt x="0" y="581891"/>
                    <a:pt x="0" y="58189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737755" y="3408218"/>
              <a:ext cx="145472" cy="176646"/>
            </a:xfrm>
            <a:custGeom>
              <a:avLst/>
              <a:gdLst>
                <a:gd name="connsiteX0" fmla="*/ 0 w 145472"/>
                <a:gd name="connsiteY0" fmla="*/ 0 h 176646"/>
                <a:gd name="connsiteX1" fmla="*/ 145472 w 145472"/>
                <a:gd name="connsiteY1" fmla="*/ 176646 h 17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5472" h="176646">
                  <a:moveTo>
                    <a:pt x="0" y="0"/>
                  </a:moveTo>
                  <a:lnTo>
                    <a:pt x="145472" y="176646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498764" y="3075533"/>
              <a:ext cx="363681" cy="176822"/>
            </a:xfrm>
            <a:custGeom>
              <a:avLst/>
              <a:gdLst>
                <a:gd name="connsiteX0" fmla="*/ 0 w 363681"/>
                <a:gd name="connsiteY0" fmla="*/ 176822 h 176822"/>
                <a:gd name="connsiteX1" fmla="*/ 41563 w 363681"/>
                <a:gd name="connsiteY1" fmla="*/ 135258 h 176822"/>
                <a:gd name="connsiteX2" fmla="*/ 176645 w 363681"/>
                <a:gd name="connsiteY2" fmla="*/ 176 h 176822"/>
                <a:gd name="connsiteX3" fmla="*/ 363681 w 363681"/>
                <a:gd name="connsiteY3" fmla="*/ 166431 h 176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3681" h="176822">
                  <a:moveTo>
                    <a:pt x="0" y="176822"/>
                  </a:moveTo>
                  <a:lnTo>
                    <a:pt x="41563" y="135258"/>
                  </a:lnTo>
                  <a:cubicBezTo>
                    <a:pt x="71004" y="105817"/>
                    <a:pt x="122959" y="-5020"/>
                    <a:pt x="176645" y="176"/>
                  </a:cubicBezTo>
                  <a:cubicBezTo>
                    <a:pt x="230331" y="5371"/>
                    <a:pt x="363681" y="166431"/>
                    <a:pt x="363681" y="16643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143673" y="2120142"/>
            <a:ext cx="199659" cy="526295"/>
            <a:chOff x="498764" y="2867860"/>
            <a:chExt cx="384463" cy="727395"/>
          </a:xfrm>
        </p:grpSpPr>
        <p:sp>
          <p:nvSpPr>
            <p:cNvPr id="21" name="Freeform 20"/>
            <p:cNvSpPr/>
            <p:nvPr/>
          </p:nvSpPr>
          <p:spPr>
            <a:xfrm>
              <a:off x="550413" y="2867860"/>
              <a:ext cx="302453" cy="135214"/>
            </a:xfrm>
            <a:custGeom>
              <a:avLst/>
              <a:gdLst>
                <a:gd name="connsiteX0" fmla="*/ 197732 w 302453"/>
                <a:gd name="connsiteY0" fmla="*/ 31 h 135214"/>
                <a:gd name="connsiteX1" fmla="*/ 305 w 302453"/>
                <a:gd name="connsiteY1" fmla="*/ 93549 h 135214"/>
                <a:gd name="connsiteX2" fmla="*/ 156169 w 302453"/>
                <a:gd name="connsiteY2" fmla="*/ 135113 h 135214"/>
                <a:gd name="connsiteX3" fmla="*/ 301642 w 302453"/>
                <a:gd name="connsiteY3" fmla="*/ 83158 h 135214"/>
                <a:gd name="connsiteX4" fmla="*/ 197732 w 302453"/>
                <a:gd name="connsiteY4" fmla="*/ 31 h 135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2453" h="135214">
                  <a:moveTo>
                    <a:pt x="197732" y="31"/>
                  </a:moveTo>
                  <a:cubicBezTo>
                    <a:pt x="147509" y="1763"/>
                    <a:pt x="7232" y="71035"/>
                    <a:pt x="305" y="93549"/>
                  </a:cubicBezTo>
                  <a:cubicBezTo>
                    <a:pt x="-6622" y="116063"/>
                    <a:pt x="105946" y="136845"/>
                    <a:pt x="156169" y="135113"/>
                  </a:cubicBezTo>
                  <a:cubicBezTo>
                    <a:pt x="206392" y="133381"/>
                    <a:pt x="292983" y="98744"/>
                    <a:pt x="301642" y="83158"/>
                  </a:cubicBezTo>
                  <a:cubicBezTo>
                    <a:pt x="310301" y="67572"/>
                    <a:pt x="247955" y="-1701"/>
                    <a:pt x="197732" y="31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561109" y="3013364"/>
              <a:ext cx="149413" cy="581891"/>
            </a:xfrm>
            <a:custGeom>
              <a:avLst/>
              <a:gdLst>
                <a:gd name="connsiteX0" fmla="*/ 135082 w 149413"/>
                <a:gd name="connsiteY0" fmla="*/ 0 h 581891"/>
                <a:gd name="connsiteX1" fmla="*/ 145473 w 149413"/>
                <a:gd name="connsiteY1" fmla="*/ 332509 h 581891"/>
                <a:gd name="connsiteX2" fmla="*/ 135082 w 149413"/>
                <a:gd name="connsiteY2" fmla="*/ 426027 h 581891"/>
                <a:gd name="connsiteX3" fmla="*/ 0 w 149413"/>
                <a:gd name="connsiteY3" fmla="*/ 581891 h 581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413" h="581891">
                  <a:moveTo>
                    <a:pt x="135082" y="0"/>
                  </a:moveTo>
                  <a:cubicBezTo>
                    <a:pt x="140277" y="130752"/>
                    <a:pt x="145473" y="261505"/>
                    <a:pt x="145473" y="332509"/>
                  </a:cubicBezTo>
                  <a:cubicBezTo>
                    <a:pt x="145473" y="403513"/>
                    <a:pt x="159327" y="384463"/>
                    <a:pt x="135082" y="426027"/>
                  </a:cubicBezTo>
                  <a:cubicBezTo>
                    <a:pt x="110837" y="467591"/>
                    <a:pt x="0" y="581891"/>
                    <a:pt x="0" y="58189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737755" y="3408218"/>
              <a:ext cx="145472" cy="176646"/>
            </a:xfrm>
            <a:custGeom>
              <a:avLst/>
              <a:gdLst>
                <a:gd name="connsiteX0" fmla="*/ 0 w 145472"/>
                <a:gd name="connsiteY0" fmla="*/ 0 h 176646"/>
                <a:gd name="connsiteX1" fmla="*/ 145472 w 145472"/>
                <a:gd name="connsiteY1" fmla="*/ 176646 h 17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5472" h="176646">
                  <a:moveTo>
                    <a:pt x="0" y="0"/>
                  </a:moveTo>
                  <a:lnTo>
                    <a:pt x="145472" y="176646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498764" y="3075533"/>
              <a:ext cx="363681" cy="176822"/>
            </a:xfrm>
            <a:custGeom>
              <a:avLst/>
              <a:gdLst>
                <a:gd name="connsiteX0" fmla="*/ 0 w 363681"/>
                <a:gd name="connsiteY0" fmla="*/ 176822 h 176822"/>
                <a:gd name="connsiteX1" fmla="*/ 41563 w 363681"/>
                <a:gd name="connsiteY1" fmla="*/ 135258 h 176822"/>
                <a:gd name="connsiteX2" fmla="*/ 176645 w 363681"/>
                <a:gd name="connsiteY2" fmla="*/ 176 h 176822"/>
                <a:gd name="connsiteX3" fmla="*/ 363681 w 363681"/>
                <a:gd name="connsiteY3" fmla="*/ 166431 h 176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3681" h="176822">
                  <a:moveTo>
                    <a:pt x="0" y="176822"/>
                  </a:moveTo>
                  <a:lnTo>
                    <a:pt x="41563" y="135258"/>
                  </a:lnTo>
                  <a:cubicBezTo>
                    <a:pt x="71004" y="105817"/>
                    <a:pt x="122959" y="-5020"/>
                    <a:pt x="176645" y="176"/>
                  </a:cubicBezTo>
                  <a:cubicBezTo>
                    <a:pt x="230331" y="5371"/>
                    <a:pt x="363681" y="166431"/>
                    <a:pt x="363681" y="16643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655841" y="1472070"/>
            <a:ext cx="199659" cy="526295"/>
            <a:chOff x="498764" y="2867860"/>
            <a:chExt cx="384463" cy="727395"/>
          </a:xfrm>
        </p:grpSpPr>
        <p:sp>
          <p:nvSpPr>
            <p:cNvPr id="26" name="Freeform 25"/>
            <p:cNvSpPr/>
            <p:nvPr/>
          </p:nvSpPr>
          <p:spPr>
            <a:xfrm>
              <a:off x="550413" y="2867860"/>
              <a:ext cx="302453" cy="135214"/>
            </a:xfrm>
            <a:custGeom>
              <a:avLst/>
              <a:gdLst>
                <a:gd name="connsiteX0" fmla="*/ 197732 w 302453"/>
                <a:gd name="connsiteY0" fmla="*/ 31 h 135214"/>
                <a:gd name="connsiteX1" fmla="*/ 305 w 302453"/>
                <a:gd name="connsiteY1" fmla="*/ 93549 h 135214"/>
                <a:gd name="connsiteX2" fmla="*/ 156169 w 302453"/>
                <a:gd name="connsiteY2" fmla="*/ 135113 h 135214"/>
                <a:gd name="connsiteX3" fmla="*/ 301642 w 302453"/>
                <a:gd name="connsiteY3" fmla="*/ 83158 h 135214"/>
                <a:gd name="connsiteX4" fmla="*/ 197732 w 302453"/>
                <a:gd name="connsiteY4" fmla="*/ 31 h 135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2453" h="135214">
                  <a:moveTo>
                    <a:pt x="197732" y="31"/>
                  </a:moveTo>
                  <a:cubicBezTo>
                    <a:pt x="147509" y="1763"/>
                    <a:pt x="7232" y="71035"/>
                    <a:pt x="305" y="93549"/>
                  </a:cubicBezTo>
                  <a:cubicBezTo>
                    <a:pt x="-6622" y="116063"/>
                    <a:pt x="105946" y="136845"/>
                    <a:pt x="156169" y="135113"/>
                  </a:cubicBezTo>
                  <a:cubicBezTo>
                    <a:pt x="206392" y="133381"/>
                    <a:pt x="292983" y="98744"/>
                    <a:pt x="301642" y="83158"/>
                  </a:cubicBezTo>
                  <a:cubicBezTo>
                    <a:pt x="310301" y="67572"/>
                    <a:pt x="247955" y="-1701"/>
                    <a:pt x="197732" y="31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 26"/>
            <p:cNvSpPr/>
            <p:nvPr/>
          </p:nvSpPr>
          <p:spPr>
            <a:xfrm>
              <a:off x="561109" y="3013364"/>
              <a:ext cx="149413" cy="581891"/>
            </a:xfrm>
            <a:custGeom>
              <a:avLst/>
              <a:gdLst>
                <a:gd name="connsiteX0" fmla="*/ 135082 w 149413"/>
                <a:gd name="connsiteY0" fmla="*/ 0 h 581891"/>
                <a:gd name="connsiteX1" fmla="*/ 145473 w 149413"/>
                <a:gd name="connsiteY1" fmla="*/ 332509 h 581891"/>
                <a:gd name="connsiteX2" fmla="*/ 135082 w 149413"/>
                <a:gd name="connsiteY2" fmla="*/ 426027 h 581891"/>
                <a:gd name="connsiteX3" fmla="*/ 0 w 149413"/>
                <a:gd name="connsiteY3" fmla="*/ 581891 h 581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413" h="581891">
                  <a:moveTo>
                    <a:pt x="135082" y="0"/>
                  </a:moveTo>
                  <a:cubicBezTo>
                    <a:pt x="140277" y="130752"/>
                    <a:pt x="145473" y="261505"/>
                    <a:pt x="145473" y="332509"/>
                  </a:cubicBezTo>
                  <a:cubicBezTo>
                    <a:pt x="145473" y="403513"/>
                    <a:pt x="159327" y="384463"/>
                    <a:pt x="135082" y="426027"/>
                  </a:cubicBezTo>
                  <a:cubicBezTo>
                    <a:pt x="110837" y="467591"/>
                    <a:pt x="0" y="581891"/>
                    <a:pt x="0" y="58189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737755" y="3408218"/>
              <a:ext cx="145472" cy="176646"/>
            </a:xfrm>
            <a:custGeom>
              <a:avLst/>
              <a:gdLst>
                <a:gd name="connsiteX0" fmla="*/ 0 w 145472"/>
                <a:gd name="connsiteY0" fmla="*/ 0 h 176646"/>
                <a:gd name="connsiteX1" fmla="*/ 145472 w 145472"/>
                <a:gd name="connsiteY1" fmla="*/ 176646 h 17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5472" h="176646">
                  <a:moveTo>
                    <a:pt x="0" y="0"/>
                  </a:moveTo>
                  <a:lnTo>
                    <a:pt x="145472" y="176646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28"/>
            <p:cNvSpPr/>
            <p:nvPr/>
          </p:nvSpPr>
          <p:spPr>
            <a:xfrm>
              <a:off x="498764" y="3075533"/>
              <a:ext cx="363681" cy="176822"/>
            </a:xfrm>
            <a:custGeom>
              <a:avLst/>
              <a:gdLst>
                <a:gd name="connsiteX0" fmla="*/ 0 w 363681"/>
                <a:gd name="connsiteY0" fmla="*/ 176822 h 176822"/>
                <a:gd name="connsiteX1" fmla="*/ 41563 w 363681"/>
                <a:gd name="connsiteY1" fmla="*/ 135258 h 176822"/>
                <a:gd name="connsiteX2" fmla="*/ 176645 w 363681"/>
                <a:gd name="connsiteY2" fmla="*/ 176 h 176822"/>
                <a:gd name="connsiteX3" fmla="*/ 363681 w 363681"/>
                <a:gd name="connsiteY3" fmla="*/ 166431 h 176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3681" h="176822">
                  <a:moveTo>
                    <a:pt x="0" y="176822"/>
                  </a:moveTo>
                  <a:lnTo>
                    <a:pt x="41563" y="135258"/>
                  </a:lnTo>
                  <a:cubicBezTo>
                    <a:pt x="71004" y="105817"/>
                    <a:pt x="122959" y="-5020"/>
                    <a:pt x="176645" y="176"/>
                  </a:cubicBezTo>
                  <a:cubicBezTo>
                    <a:pt x="230331" y="5371"/>
                    <a:pt x="363681" y="166431"/>
                    <a:pt x="363681" y="16643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400397" y="1462546"/>
            <a:ext cx="199659" cy="526295"/>
            <a:chOff x="498764" y="2867860"/>
            <a:chExt cx="384463" cy="727395"/>
          </a:xfrm>
        </p:grpSpPr>
        <p:sp>
          <p:nvSpPr>
            <p:cNvPr id="31" name="Freeform 30"/>
            <p:cNvSpPr/>
            <p:nvPr/>
          </p:nvSpPr>
          <p:spPr>
            <a:xfrm>
              <a:off x="550413" y="2867860"/>
              <a:ext cx="302453" cy="135214"/>
            </a:xfrm>
            <a:custGeom>
              <a:avLst/>
              <a:gdLst>
                <a:gd name="connsiteX0" fmla="*/ 197732 w 302453"/>
                <a:gd name="connsiteY0" fmla="*/ 31 h 135214"/>
                <a:gd name="connsiteX1" fmla="*/ 305 w 302453"/>
                <a:gd name="connsiteY1" fmla="*/ 93549 h 135214"/>
                <a:gd name="connsiteX2" fmla="*/ 156169 w 302453"/>
                <a:gd name="connsiteY2" fmla="*/ 135113 h 135214"/>
                <a:gd name="connsiteX3" fmla="*/ 301642 w 302453"/>
                <a:gd name="connsiteY3" fmla="*/ 83158 h 135214"/>
                <a:gd name="connsiteX4" fmla="*/ 197732 w 302453"/>
                <a:gd name="connsiteY4" fmla="*/ 31 h 135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2453" h="135214">
                  <a:moveTo>
                    <a:pt x="197732" y="31"/>
                  </a:moveTo>
                  <a:cubicBezTo>
                    <a:pt x="147509" y="1763"/>
                    <a:pt x="7232" y="71035"/>
                    <a:pt x="305" y="93549"/>
                  </a:cubicBezTo>
                  <a:cubicBezTo>
                    <a:pt x="-6622" y="116063"/>
                    <a:pt x="105946" y="136845"/>
                    <a:pt x="156169" y="135113"/>
                  </a:cubicBezTo>
                  <a:cubicBezTo>
                    <a:pt x="206392" y="133381"/>
                    <a:pt x="292983" y="98744"/>
                    <a:pt x="301642" y="83158"/>
                  </a:cubicBezTo>
                  <a:cubicBezTo>
                    <a:pt x="310301" y="67572"/>
                    <a:pt x="247955" y="-1701"/>
                    <a:pt x="197732" y="31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 31"/>
            <p:cNvSpPr/>
            <p:nvPr/>
          </p:nvSpPr>
          <p:spPr>
            <a:xfrm>
              <a:off x="561109" y="3013364"/>
              <a:ext cx="149413" cy="581891"/>
            </a:xfrm>
            <a:custGeom>
              <a:avLst/>
              <a:gdLst>
                <a:gd name="connsiteX0" fmla="*/ 135082 w 149413"/>
                <a:gd name="connsiteY0" fmla="*/ 0 h 581891"/>
                <a:gd name="connsiteX1" fmla="*/ 145473 w 149413"/>
                <a:gd name="connsiteY1" fmla="*/ 332509 h 581891"/>
                <a:gd name="connsiteX2" fmla="*/ 135082 w 149413"/>
                <a:gd name="connsiteY2" fmla="*/ 426027 h 581891"/>
                <a:gd name="connsiteX3" fmla="*/ 0 w 149413"/>
                <a:gd name="connsiteY3" fmla="*/ 581891 h 581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413" h="581891">
                  <a:moveTo>
                    <a:pt x="135082" y="0"/>
                  </a:moveTo>
                  <a:cubicBezTo>
                    <a:pt x="140277" y="130752"/>
                    <a:pt x="145473" y="261505"/>
                    <a:pt x="145473" y="332509"/>
                  </a:cubicBezTo>
                  <a:cubicBezTo>
                    <a:pt x="145473" y="403513"/>
                    <a:pt x="159327" y="384463"/>
                    <a:pt x="135082" y="426027"/>
                  </a:cubicBezTo>
                  <a:cubicBezTo>
                    <a:pt x="110837" y="467591"/>
                    <a:pt x="0" y="581891"/>
                    <a:pt x="0" y="58189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 32"/>
            <p:cNvSpPr/>
            <p:nvPr/>
          </p:nvSpPr>
          <p:spPr>
            <a:xfrm>
              <a:off x="737755" y="3408218"/>
              <a:ext cx="145472" cy="176646"/>
            </a:xfrm>
            <a:custGeom>
              <a:avLst/>
              <a:gdLst>
                <a:gd name="connsiteX0" fmla="*/ 0 w 145472"/>
                <a:gd name="connsiteY0" fmla="*/ 0 h 176646"/>
                <a:gd name="connsiteX1" fmla="*/ 145472 w 145472"/>
                <a:gd name="connsiteY1" fmla="*/ 176646 h 17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5472" h="176646">
                  <a:moveTo>
                    <a:pt x="0" y="0"/>
                  </a:moveTo>
                  <a:lnTo>
                    <a:pt x="145472" y="176646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 33"/>
            <p:cNvSpPr/>
            <p:nvPr/>
          </p:nvSpPr>
          <p:spPr>
            <a:xfrm>
              <a:off x="498764" y="3075533"/>
              <a:ext cx="363681" cy="176822"/>
            </a:xfrm>
            <a:custGeom>
              <a:avLst/>
              <a:gdLst>
                <a:gd name="connsiteX0" fmla="*/ 0 w 363681"/>
                <a:gd name="connsiteY0" fmla="*/ 176822 h 176822"/>
                <a:gd name="connsiteX1" fmla="*/ 41563 w 363681"/>
                <a:gd name="connsiteY1" fmla="*/ 135258 h 176822"/>
                <a:gd name="connsiteX2" fmla="*/ 176645 w 363681"/>
                <a:gd name="connsiteY2" fmla="*/ 176 h 176822"/>
                <a:gd name="connsiteX3" fmla="*/ 363681 w 363681"/>
                <a:gd name="connsiteY3" fmla="*/ 166431 h 176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3681" h="176822">
                  <a:moveTo>
                    <a:pt x="0" y="176822"/>
                  </a:moveTo>
                  <a:lnTo>
                    <a:pt x="41563" y="135258"/>
                  </a:lnTo>
                  <a:cubicBezTo>
                    <a:pt x="71004" y="105817"/>
                    <a:pt x="122959" y="-5020"/>
                    <a:pt x="176645" y="176"/>
                  </a:cubicBezTo>
                  <a:cubicBezTo>
                    <a:pt x="230331" y="5371"/>
                    <a:pt x="363681" y="166431"/>
                    <a:pt x="363681" y="16643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824193" y="2738067"/>
            <a:ext cx="199659" cy="526295"/>
            <a:chOff x="498764" y="2867860"/>
            <a:chExt cx="384463" cy="727395"/>
          </a:xfrm>
        </p:grpSpPr>
        <p:sp>
          <p:nvSpPr>
            <p:cNvPr id="36" name="Freeform 35"/>
            <p:cNvSpPr/>
            <p:nvPr/>
          </p:nvSpPr>
          <p:spPr>
            <a:xfrm>
              <a:off x="550413" y="2867860"/>
              <a:ext cx="302453" cy="135214"/>
            </a:xfrm>
            <a:custGeom>
              <a:avLst/>
              <a:gdLst>
                <a:gd name="connsiteX0" fmla="*/ 197732 w 302453"/>
                <a:gd name="connsiteY0" fmla="*/ 31 h 135214"/>
                <a:gd name="connsiteX1" fmla="*/ 305 w 302453"/>
                <a:gd name="connsiteY1" fmla="*/ 93549 h 135214"/>
                <a:gd name="connsiteX2" fmla="*/ 156169 w 302453"/>
                <a:gd name="connsiteY2" fmla="*/ 135113 h 135214"/>
                <a:gd name="connsiteX3" fmla="*/ 301642 w 302453"/>
                <a:gd name="connsiteY3" fmla="*/ 83158 h 135214"/>
                <a:gd name="connsiteX4" fmla="*/ 197732 w 302453"/>
                <a:gd name="connsiteY4" fmla="*/ 31 h 135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2453" h="135214">
                  <a:moveTo>
                    <a:pt x="197732" y="31"/>
                  </a:moveTo>
                  <a:cubicBezTo>
                    <a:pt x="147509" y="1763"/>
                    <a:pt x="7232" y="71035"/>
                    <a:pt x="305" y="93549"/>
                  </a:cubicBezTo>
                  <a:cubicBezTo>
                    <a:pt x="-6622" y="116063"/>
                    <a:pt x="105946" y="136845"/>
                    <a:pt x="156169" y="135113"/>
                  </a:cubicBezTo>
                  <a:cubicBezTo>
                    <a:pt x="206392" y="133381"/>
                    <a:pt x="292983" y="98744"/>
                    <a:pt x="301642" y="83158"/>
                  </a:cubicBezTo>
                  <a:cubicBezTo>
                    <a:pt x="310301" y="67572"/>
                    <a:pt x="247955" y="-1701"/>
                    <a:pt x="197732" y="31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 36"/>
            <p:cNvSpPr/>
            <p:nvPr/>
          </p:nvSpPr>
          <p:spPr>
            <a:xfrm>
              <a:off x="561109" y="3013364"/>
              <a:ext cx="149413" cy="581891"/>
            </a:xfrm>
            <a:custGeom>
              <a:avLst/>
              <a:gdLst>
                <a:gd name="connsiteX0" fmla="*/ 135082 w 149413"/>
                <a:gd name="connsiteY0" fmla="*/ 0 h 581891"/>
                <a:gd name="connsiteX1" fmla="*/ 145473 w 149413"/>
                <a:gd name="connsiteY1" fmla="*/ 332509 h 581891"/>
                <a:gd name="connsiteX2" fmla="*/ 135082 w 149413"/>
                <a:gd name="connsiteY2" fmla="*/ 426027 h 581891"/>
                <a:gd name="connsiteX3" fmla="*/ 0 w 149413"/>
                <a:gd name="connsiteY3" fmla="*/ 581891 h 581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413" h="581891">
                  <a:moveTo>
                    <a:pt x="135082" y="0"/>
                  </a:moveTo>
                  <a:cubicBezTo>
                    <a:pt x="140277" y="130752"/>
                    <a:pt x="145473" y="261505"/>
                    <a:pt x="145473" y="332509"/>
                  </a:cubicBezTo>
                  <a:cubicBezTo>
                    <a:pt x="145473" y="403513"/>
                    <a:pt x="159327" y="384463"/>
                    <a:pt x="135082" y="426027"/>
                  </a:cubicBezTo>
                  <a:cubicBezTo>
                    <a:pt x="110837" y="467591"/>
                    <a:pt x="0" y="581891"/>
                    <a:pt x="0" y="58189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 37"/>
            <p:cNvSpPr/>
            <p:nvPr/>
          </p:nvSpPr>
          <p:spPr>
            <a:xfrm>
              <a:off x="737755" y="3408218"/>
              <a:ext cx="145472" cy="176646"/>
            </a:xfrm>
            <a:custGeom>
              <a:avLst/>
              <a:gdLst>
                <a:gd name="connsiteX0" fmla="*/ 0 w 145472"/>
                <a:gd name="connsiteY0" fmla="*/ 0 h 176646"/>
                <a:gd name="connsiteX1" fmla="*/ 145472 w 145472"/>
                <a:gd name="connsiteY1" fmla="*/ 176646 h 17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5472" h="176646">
                  <a:moveTo>
                    <a:pt x="0" y="0"/>
                  </a:moveTo>
                  <a:lnTo>
                    <a:pt x="145472" y="176646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 38"/>
            <p:cNvSpPr/>
            <p:nvPr/>
          </p:nvSpPr>
          <p:spPr>
            <a:xfrm>
              <a:off x="498764" y="3075533"/>
              <a:ext cx="363681" cy="176822"/>
            </a:xfrm>
            <a:custGeom>
              <a:avLst/>
              <a:gdLst>
                <a:gd name="connsiteX0" fmla="*/ 0 w 363681"/>
                <a:gd name="connsiteY0" fmla="*/ 176822 h 176822"/>
                <a:gd name="connsiteX1" fmla="*/ 41563 w 363681"/>
                <a:gd name="connsiteY1" fmla="*/ 135258 h 176822"/>
                <a:gd name="connsiteX2" fmla="*/ 176645 w 363681"/>
                <a:gd name="connsiteY2" fmla="*/ 176 h 176822"/>
                <a:gd name="connsiteX3" fmla="*/ 363681 w 363681"/>
                <a:gd name="connsiteY3" fmla="*/ 166431 h 176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3681" h="176822">
                  <a:moveTo>
                    <a:pt x="0" y="176822"/>
                  </a:moveTo>
                  <a:lnTo>
                    <a:pt x="41563" y="135258"/>
                  </a:lnTo>
                  <a:cubicBezTo>
                    <a:pt x="71004" y="105817"/>
                    <a:pt x="122959" y="-5020"/>
                    <a:pt x="176645" y="176"/>
                  </a:cubicBezTo>
                  <a:cubicBezTo>
                    <a:pt x="230331" y="5371"/>
                    <a:pt x="363681" y="166431"/>
                    <a:pt x="363681" y="16643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7464153" y="4162190"/>
            <a:ext cx="199659" cy="526295"/>
            <a:chOff x="498764" y="2867860"/>
            <a:chExt cx="384463" cy="727395"/>
          </a:xfrm>
        </p:grpSpPr>
        <p:sp>
          <p:nvSpPr>
            <p:cNvPr id="41" name="Freeform 40"/>
            <p:cNvSpPr/>
            <p:nvPr/>
          </p:nvSpPr>
          <p:spPr>
            <a:xfrm>
              <a:off x="550413" y="2867860"/>
              <a:ext cx="302453" cy="135214"/>
            </a:xfrm>
            <a:custGeom>
              <a:avLst/>
              <a:gdLst>
                <a:gd name="connsiteX0" fmla="*/ 197732 w 302453"/>
                <a:gd name="connsiteY0" fmla="*/ 31 h 135214"/>
                <a:gd name="connsiteX1" fmla="*/ 305 w 302453"/>
                <a:gd name="connsiteY1" fmla="*/ 93549 h 135214"/>
                <a:gd name="connsiteX2" fmla="*/ 156169 w 302453"/>
                <a:gd name="connsiteY2" fmla="*/ 135113 h 135214"/>
                <a:gd name="connsiteX3" fmla="*/ 301642 w 302453"/>
                <a:gd name="connsiteY3" fmla="*/ 83158 h 135214"/>
                <a:gd name="connsiteX4" fmla="*/ 197732 w 302453"/>
                <a:gd name="connsiteY4" fmla="*/ 31 h 135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2453" h="135214">
                  <a:moveTo>
                    <a:pt x="197732" y="31"/>
                  </a:moveTo>
                  <a:cubicBezTo>
                    <a:pt x="147509" y="1763"/>
                    <a:pt x="7232" y="71035"/>
                    <a:pt x="305" y="93549"/>
                  </a:cubicBezTo>
                  <a:cubicBezTo>
                    <a:pt x="-6622" y="116063"/>
                    <a:pt x="105946" y="136845"/>
                    <a:pt x="156169" y="135113"/>
                  </a:cubicBezTo>
                  <a:cubicBezTo>
                    <a:pt x="206392" y="133381"/>
                    <a:pt x="292983" y="98744"/>
                    <a:pt x="301642" y="83158"/>
                  </a:cubicBezTo>
                  <a:cubicBezTo>
                    <a:pt x="310301" y="67572"/>
                    <a:pt x="247955" y="-1701"/>
                    <a:pt x="197732" y="31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 41"/>
            <p:cNvSpPr/>
            <p:nvPr/>
          </p:nvSpPr>
          <p:spPr>
            <a:xfrm>
              <a:off x="561109" y="3013364"/>
              <a:ext cx="149413" cy="581891"/>
            </a:xfrm>
            <a:custGeom>
              <a:avLst/>
              <a:gdLst>
                <a:gd name="connsiteX0" fmla="*/ 135082 w 149413"/>
                <a:gd name="connsiteY0" fmla="*/ 0 h 581891"/>
                <a:gd name="connsiteX1" fmla="*/ 145473 w 149413"/>
                <a:gd name="connsiteY1" fmla="*/ 332509 h 581891"/>
                <a:gd name="connsiteX2" fmla="*/ 135082 w 149413"/>
                <a:gd name="connsiteY2" fmla="*/ 426027 h 581891"/>
                <a:gd name="connsiteX3" fmla="*/ 0 w 149413"/>
                <a:gd name="connsiteY3" fmla="*/ 581891 h 581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413" h="581891">
                  <a:moveTo>
                    <a:pt x="135082" y="0"/>
                  </a:moveTo>
                  <a:cubicBezTo>
                    <a:pt x="140277" y="130752"/>
                    <a:pt x="145473" y="261505"/>
                    <a:pt x="145473" y="332509"/>
                  </a:cubicBezTo>
                  <a:cubicBezTo>
                    <a:pt x="145473" y="403513"/>
                    <a:pt x="159327" y="384463"/>
                    <a:pt x="135082" y="426027"/>
                  </a:cubicBezTo>
                  <a:cubicBezTo>
                    <a:pt x="110837" y="467591"/>
                    <a:pt x="0" y="581891"/>
                    <a:pt x="0" y="58189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 42"/>
            <p:cNvSpPr/>
            <p:nvPr/>
          </p:nvSpPr>
          <p:spPr>
            <a:xfrm>
              <a:off x="737755" y="3408218"/>
              <a:ext cx="145472" cy="176646"/>
            </a:xfrm>
            <a:custGeom>
              <a:avLst/>
              <a:gdLst>
                <a:gd name="connsiteX0" fmla="*/ 0 w 145472"/>
                <a:gd name="connsiteY0" fmla="*/ 0 h 176646"/>
                <a:gd name="connsiteX1" fmla="*/ 145472 w 145472"/>
                <a:gd name="connsiteY1" fmla="*/ 176646 h 17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5472" h="176646">
                  <a:moveTo>
                    <a:pt x="0" y="0"/>
                  </a:moveTo>
                  <a:lnTo>
                    <a:pt x="145472" y="176646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 43"/>
            <p:cNvSpPr/>
            <p:nvPr/>
          </p:nvSpPr>
          <p:spPr>
            <a:xfrm>
              <a:off x="498764" y="3075533"/>
              <a:ext cx="363681" cy="176822"/>
            </a:xfrm>
            <a:custGeom>
              <a:avLst/>
              <a:gdLst>
                <a:gd name="connsiteX0" fmla="*/ 0 w 363681"/>
                <a:gd name="connsiteY0" fmla="*/ 176822 h 176822"/>
                <a:gd name="connsiteX1" fmla="*/ 41563 w 363681"/>
                <a:gd name="connsiteY1" fmla="*/ 135258 h 176822"/>
                <a:gd name="connsiteX2" fmla="*/ 176645 w 363681"/>
                <a:gd name="connsiteY2" fmla="*/ 176 h 176822"/>
                <a:gd name="connsiteX3" fmla="*/ 363681 w 363681"/>
                <a:gd name="connsiteY3" fmla="*/ 166431 h 176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3681" h="176822">
                  <a:moveTo>
                    <a:pt x="0" y="176822"/>
                  </a:moveTo>
                  <a:lnTo>
                    <a:pt x="41563" y="135258"/>
                  </a:lnTo>
                  <a:cubicBezTo>
                    <a:pt x="71004" y="105817"/>
                    <a:pt x="122959" y="-5020"/>
                    <a:pt x="176645" y="176"/>
                  </a:cubicBezTo>
                  <a:cubicBezTo>
                    <a:pt x="230331" y="5371"/>
                    <a:pt x="363681" y="166431"/>
                    <a:pt x="363681" y="16643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5303913" y="4941170"/>
            <a:ext cx="199659" cy="526295"/>
            <a:chOff x="498764" y="2867860"/>
            <a:chExt cx="384463" cy="727395"/>
          </a:xfrm>
        </p:grpSpPr>
        <p:sp>
          <p:nvSpPr>
            <p:cNvPr id="46" name="Freeform 45"/>
            <p:cNvSpPr/>
            <p:nvPr/>
          </p:nvSpPr>
          <p:spPr>
            <a:xfrm>
              <a:off x="550413" y="2867860"/>
              <a:ext cx="302453" cy="135214"/>
            </a:xfrm>
            <a:custGeom>
              <a:avLst/>
              <a:gdLst>
                <a:gd name="connsiteX0" fmla="*/ 197732 w 302453"/>
                <a:gd name="connsiteY0" fmla="*/ 31 h 135214"/>
                <a:gd name="connsiteX1" fmla="*/ 305 w 302453"/>
                <a:gd name="connsiteY1" fmla="*/ 93549 h 135214"/>
                <a:gd name="connsiteX2" fmla="*/ 156169 w 302453"/>
                <a:gd name="connsiteY2" fmla="*/ 135113 h 135214"/>
                <a:gd name="connsiteX3" fmla="*/ 301642 w 302453"/>
                <a:gd name="connsiteY3" fmla="*/ 83158 h 135214"/>
                <a:gd name="connsiteX4" fmla="*/ 197732 w 302453"/>
                <a:gd name="connsiteY4" fmla="*/ 31 h 135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2453" h="135214">
                  <a:moveTo>
                    <a:pt x="197732" y="31"/>
                  </a:moveTo>
                  <a:cubicBezTo>
                    <a:pt x="147509" y="1763"/>
                    <a:pt x="7232" y="71035"/>
                    <a:pt x="305" y="93549"/>
                  </a:cubicBezTo>
                  <a:cubicBezTo>
                    <a:pt x="-6622" y="116063"/>
                    <a:pt x="105946" y="136845"/>
                    <a:pt x="156169" y="135113"/>
                  </a:cubicBezTo>
                  <a:cubicBezTo>
                    <a:pt x="206392" y="133381"/>
                    <a:pt x="292983" y="98744"/>
                    <a:pt x="301642" y="83158"/>
                  </a:cubicBezTo>
                  <a:cubicBezTo>
                    <a:pt x="310301" y="67572"/>
                    <a:pt x="247955" y="-1701"/>
                    <a:pt x="197732" y="31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561109" y="3013364"/>
              <a:ext cx="149413" cy="581891"/>
            </a:xfrm>
            <a:custGeom>
              <a:avLst/>
              <a:gdLst>
                <a:gd name="connsiteX0" fmla="*/ 135082 w 149413"/>
                <a:gd name="connsiteY0" fmla="*/ 0 h 581891"/>
                <a:gd name="connsiteX1" fmla="*/ 145473 w 149413"/>
                <a:gd name="connsiteY1" fmla="*/ 332509 h 581891"/>
                <a:gd name="connsiteX2" fmla="*/ 135082 w 149413"/>
                <a:gd name="connsiteY2" fmla="*/ 426027 h 581891"/>
                <a:gd name="connsiteX3" fmla="*/ 0 w 149413"/>
                <a:gd name="connsiteY3" fmla="*/ 581891 h 581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413" h="581891">
                  <a:moveTo>
                    <a:pt x="135082" y="0"/>
                  </a:moveTo>
                  <a:cubicBezTo>
                    <a:pt x="140277" y="130752"/>
                    <a:pt x="145473" y="261505"/>
                    <a:pt x="145473" y="332509"/>
                  </a:cubicBezTo>
                  <a:cubicBezTo>
                    <a:pt x="145473" y="403513"/>
                    <a:pt x="159327" y="384463"/>
                    <a:pt x="135082" y="426027"/>
                  </a:cubicBezTo>
                  <a:cubicBezTo>
                    <a:pt x="110837" y="467591"/>
                    <a:pt x="0" y="581891"/>
                    <a:pt x="0" y="58189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737755" y="3408218"/>
              <a:ext cx="145472" cy="176646"/>
            </a:xfrm>
            <a:custGeom>
              <a:avLst/>
              <a:gdLst>
                <a:gd name="connsiteX0" fmla="*/ 0 w 145472"/>
                <a:gd name="connsiteY0" fmla="*/ 0 h 176646"/>
                <a:gd name="connsiteX1" fmla="*/ 145472 w 145472"/>
                <a:gd name="connsiteY1" fmla="*/ 176646 h 17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5472" h="176646">
                  <a:moveTo>
                    <a:pt x="0" y="0"/>
                  </a:moveTo>
                  <a:lnTo>
                    <a:pt x="145472" y="176646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498764" y="3075533"/>
              <a:ext cx="363681" cy="176822"/>
            </a:xfrm>
            <a:custGeom>
              <a:avLst/>
              <a:gdLst>
                <a:gd name="connsiteX0" fmla="*/ 0 w 363681"/>
                <a:gd name="connsiteY0" fmla="*/ 176822 h 176822"/>
                <a:gd name="connsiteX1" fmla="*/ 41563 w 363681"/>
                <a:gd name="connsiteY1" fmla="*/ 135258 h 176822"/>
                <a:gd name="connsiteX2" fmla="*/ 176645 w 363681"/>
                <a:gd name="connsiteY2" fmla="*/ 176 h 176822"/>
                <a:gd name="connsiteX3" fmla="*/ 363681 w 363681"/>
                <a:gd name="connsiteY3" fmla="*/ 166431 h 176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3681" h="176822">
                  <a:moveTo>
                    <a:pt x="0" y="176822"/>
                  </a:moveTo>
                  <a:lnTo>
                    <a:pt x="41563" y="135258"/>
                  </a:lnTo>
                  <a:cubicBezTo>
                    <a:pt x="71004" y="105817"/>
                    <a:pt x="122959" y="-5020"/>
                    <a:pt x="176645" y="176"/>
                  </a:cubicBezTo>
                  <a:cubicBezTo>
                    <a:pt x="230331" y="5371"/>
                    <a:pt x="363681" y="166431"/>
                    <a:pt x="363681" y="16643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473035" y="3224237"/>
            <a:ext cx="288032" cy="381816"/>
            <a:chOff x="2991661" y="3020485"/>
            <a:chExt cx="587363" cy="805451"/>
          </a:xfrm>
        </p:grpSpPr>
        <p:sp>
          <p:nvSpPr>
            <p:cNvPr id="50" name="Freeform 49"/>
            <p:cNvSpPr/>
            <p:nvPr/>
          </p:nvSpPr>
          <p:spPr>
            <a:xfrm>
              <a:off x="2991661" y="3293918"/>
              <a:ext cx="416557" cy="532018"/>
            </a:xfrm>
            <a:custGeom>
              <a:avLst/>
              <a:gdLst>
                <a:gd name="connsiteX0" fmla="*/ 11312 w 416557"/>
                <a:gd name="connsiteY0" fmla="*/ 0 h 532018"/>
                <a:gd name="connsiteX1" fmla="*/ 921 w 416557"/>
                <a:gd name="connsiteY1" fmla="*/ 259773 h 532018"/>
                <a:gd name="connsiteX2" fmla="*/ 32094 w 416557"/>
                <a:gd name="connsiteY2" fmla="*/ 509155 h 532018"/>
                <a:gd name="connsiteX3" fmla="*/ 115221 w 416557"/>
                <a:gd name="connsiteY3" fmla="*/ 519546 h 532018"/>
                <a:gd name="connsiteX4" fmla="*/ 416557 w 416557"/>
                <a:gd name="connsiteY4" fmla="*/ 498764 h 53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6557" h="532018">
                  <a:moveTo>
                    <a:pt x="11312" y="0"/>
                  </a:moveTo>
                  <a:cubicBezTo>
                    <a:pt x="4384" y="87457"/>
                    <a:pt x="-2543" y="174914"/>
                    <a:pt x="921" y="259773"/>
                  </a:cubicBezTo>
                  <a:cubicBezTo>
                    <a:pt x="4385" y="344632"/>
                    <a:pt x="13044" y="465860"/>
                    <a:pt x="32094" y="509155"/>
                  </a:cubicBezTo>
                  <a:cubicBezTo>
                    <a:pt x="51144" y="552451"/>
                    <a:pt x="51144" y="521278"/>
                    <a:pt x="115221" y="519546"/>
                  </a:cubicBezTo>
                  <a:cubicBezTo>
                    <a:pt x="179298" y="517814"/>
                    <a:pt x="364602" y="503960"/>
                    <a:pt x="416557" y="498764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3044536" y="3020485"/>
              <a:ext cx="534488" cy="737722"/>
            </a:xfrm>
            <a:custGeom>
              <a:avLst/>
              <a:gdLst>
                <a:gd name="connsiteX0" fmla="*/ 0 w 534488"/>
                <a:gd name="connsiteY0" fmla="*/ 294215 h 737722"/>
                <a:gd name="connsiteX1" fmla="*/ 342900 w 534488"/>
                <a:gd name="connsiteY1" fmla="*/ 263042 h 737722"/>
                <a:gd name="connsiteX2" fmla="*/ 363682 w 534488"/>
                <a:gd name="connsiteY2" fmla="*/ 325388 h 737722"/>
                <a:gd name="connsiteX3" fmla="*/ 374073 w 534488"/>
                <a:gd name="connsiteY3" fmla="*/ 720242 h 737722"/>
                <a:gd name="connsiteX4" fmla="*/ 394855 w 534488"/>
                <a:gd name="connsiteY4" fmla="*/ 647506 h 737722"/>
                <a:gd name="connsiteX5" fmla="*/ 519546 w 534488"/>
                <a:gd name="connsiteY5" fmla="*/ 460470 h 737722"/>
                <a:gd name="connsiteX6" fmla="*/ 529937 w 534488"/>
                <a:gd name="connsiteY6" fmla="*/ 387733 h 737722"/>
                <a:gd name="connsiteX7" fmla="*/ 529937 w 534488"/>
                <a:gd name="connsiteY7" fmla="*/ 24051 h 737722"/>
                <a:gd name="connsiteX8" fmla="*/ 498764 w 534488"/>
                <a:gd name="connsiteY8" fmla="*/ 34442 h 737722"/>
                <a:gd name="connsiteX9" fmla="*/ 176646 w 534488"/>
                <a:gd name="connsiteY9" fmla="*/ 34442 h 737722"/>
                <a:gd name="connsiteX10" fmla="*/ 145473 w 534488"/>
                <a:gd name="connsiteY10" fmla="*/ 65615 h 737722"/>
                <a:gd name="connsiteX11" fmla="*/ 31173 w 534488"/>
                <a:gd name="connsiteY11" fmla="*/ 211088 h 737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34488" h="737722">
                  <a:moveTo>
                    <a:pt x="0" y="294215"/>
                  </a:moveTo>
                  <a:cubicBezTo>
                    <a:pt x="141143" y="276031"/>
                    <a:pt x="282286" y="257847"/>
                    <a:pt x="342900" y="263042"/>
                  </a:cubicBezTo>
                  <a:cubicBezTo>
                    <a:pt x="403514" y="268237"/>
                    <a:pt x="358487" y="249188"/>
                    <a:pt x="363682" y="325388"/>
                  </a:cubicBezTo>
                  <a:cubicBezTo>
                    <a:pt x="368878" y="401588"/>
                    <a:pt x="368878" y="666556"/>
                    <a:pt x="374073" y="720242"/>
                  </a:cubicBezTo>
                  <a:cubicBezTo>
                    <a:pt x="379269" y="773928"/>
                    <a:pt x="370610" y="690801"/>
                    <a:pt x="394855" y="647506"/>
                  </a:cubicBezTo>
                  <a:cubicBezTo>
                    <a:pt x="419100" y="604211"/>
                    <a:pt x="497032" y="503765"/>
                    <a:pt x="519546" y="460470"/>
                  </a:cubicBezTo>
                  <a:cubicBezTo>
                    <a:pt x="542060" y="417175"/>
                    <a:pt x="528205" y="460469"/>
                    <a:pt x="529937" y="387733"/>
                  </a:cubicBezTo>
                  <a:cubicBezTo>
                    <a:pt x="531669" y="314997"/>
                    <a:pt x="535132" y="82933"/>
                    <a:pt x="529937" y="24051"/>
                  </a:cubicBezTo>
                  <a:cubicBezTo>
                    <a:pt x="524742" y="-34831"/>
                    <a:pt x="557646" y="32710"/>
                    <a:pt x="498764" y="34442"/>
                  </a:cubicBezTo>
                  <a:cubicBezTo>
                    <a:pt x="439882" y="36174"/>
                    <a:pt x="235528" y="29247"/>
                    <a:pt x="176646" y="34442"/>
                  </a:cubicBezTo>
                  <a:cubicBezTo>
                    <a:pt x="117764" y="39637"/>
                    <a:pt x="169719" y="36174"/>
                    <a:pt x="145473" y="65615"/>
                  </a:cubicBezTo>
                  <a:cubicBezTo>
                    <a:pt x="121228" y="95056"/>
                    <a:pt x="76200" y="153072"/>
                    <a:pt x="31173" y="211088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3439391" y="3086100"/>
              <a:ext cx="97793" cy="176645"/>
            </a:xfrm>
            <a:custGeom>
              <a:avLst/>
              <a:gdLst>
                <a:gd name="connsiteX0" fmla="*/ 0 w 97793"/>
                <a:gd name="connsiteY0" fmla="*/ 176645 h 176645"/>
                <a:gd name="connsiteX1" fmla="*/ 93518 w 97793"/>
                <a:gd name="connsiteY1" fmla="*/ 72736 h 176645"/>
                <a:gd name="connsiteX2" fmla="*/ 83127 w 97793"/>
                <a:gd name="connsiteY2" fmla="*/ 0 h 176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793" h="176645">
                  <a:moveTo>
                    <a:pt x="0" y="176645"/>
                  </a:moveTo>
                  <a:cubicBezTo>
                    <a:pt x="39832" y="139411"/>
                    <a:pt x="79664" y="102177"/>
                    <a:pt x="93518" y="72736"/>
                  </a:cubicBezTo>
                  <a:cubicBezTo>
                    <a:pt x="107372" y="43295"/>
                    <a:pt x="83127" y="13854"/>
                    <a:pt x="83127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3" name="Cloud 52"/>
          <p:cNvSpPr/>
          <p:nvPr/>
        </p:nvSpPr>
        <p:spPr>
          <a:xfrm>
            <a:off x="2925563" y="2158416"/>
            <a:ext cx="4376476" cy="2666168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3765437" y="4044577"/>
            <a:ext cx="21546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>
                <a:solidFill>
                  <a:srgbClr val="FF0000"/>
                </a:solidFill>
                <a:latin typeface="AhnbergHand" charset="0"/>
                <a:ea typeface="AhnbergHand" charset="0"/>
                <a:cs typeface="AhnbergHand" charset="0"/>
              </a:rPr>
              <a:t>Content Distribution Network</a:t>
            </a:r>
            <a:endParaRPr lang="en-US" sz="1100" dirty="0">
              <a:solidFill>
                <a:srgbClr val="FF0000"/>
              </a:solidFill>
              <a:latin typeface="AhnbergHand" charset="0"/>
              <a:ea typeface="AhnbergHand" charset="0"/>
              <a:cs typeface="AhnbergHand" charset="0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4668061" y="3172885"/>
            <a:ext cx="587363" cy="805451"/>
            <a:chOff x="2991661" y="3020485"/>
            <a:chExt cx="587363" cy="805451"/>
          </a:xfrm>
        </p:grpSpPr>
        <p:sp>
          <p:nvSpPr>
            <p:cNvPr id="64" name="Freeform 63"/>
            <p:cNvSpPr/>
            <p:nvPr/>
          </p:nvSpPr>
          <p:spPr>
            <a:xfrm>
              <a:off x="2991661" y="3293918"/>
              <a:ext cx="416557" cy="532018"/>
            </a:xfrm>
            <a:custGeom>
              <a:avLst/>
              <a:gdLst>
                <a:gd name="connsiteX0" fmla="*/ 11312 w 416557"/>
                <a:gd name="connsiteY0" fmla="*/ 0 h 532018"/>
                <a:gd name="connsiteX1" fmla="*/ 921 w 416557"/>
                <a:gd name="connsiteY1" fmla="*/ 259773 h 532018"/>
                <a:gd name="connsiteX2" fmla="*/ 32094 w 416557"/>
                <a:gd name="connsiteY2" fmla="*/ 509155 h 532018"/>
                <a:gd name="connsiteX3" fmla="*/ 115221 w 416557"/>
                <a:gd name="connsiteY3" fmla="*/ 519546 h 532018"/>
                <a:gd name="connsiteX4" fmla="*/ 416557 w 416557"/>
                <a:gd name="connsiteY4" fmla="*/ 498764 h 53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6557" h="532018">
                  <a:moveTo>
                    <a:pt x="11312" y="0"/>
                  </a:moveTo>
                  <a:cubicBezTo>
                    <a:pt x="4384" y="87457"/>
                    <a:pt x="-2543" y="174914"/>
                    <a:pt x="921" y="259773"/>
                  </a:cubicBezTo>
                  <a:cubicBezTo>
                    <a:pt x="4385" y="344632"/>
                    <a:pt x="13044" y="465860"/>
                    <a:pt x="32094" y="509155"/>
                  </a:cubicBezTo>
                  <a:cubicBezTo>
                    <a:pt x="51144" y="552451"/>
                    <a:pt x="51144" y="521278"/>
                    <a:pt x="115221" y="519546"/>
                  </a:cubicBezTo>
                  <a:cubicBezTo>
                    <a:pt x="179298" y="517814"/>
                    <a:pt x="364602" y="503960"/>
                    <a:pt x="416557" y="498764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 64"/>
            <p:cNvSpPr/>
            <p:nvPr/>
          </p:nvSpPr>
          <p:spPr>
            <a:xfrm>
              <a:off x="3044536" y="3020485"/>
              <a:ext cx="534488" cy="737722"/>
            </a:xfrm>
            <a:custGeom>
              <a:avLst/>
              <a:gdLst>
                <a:gd name="connsiteX0" fmla="*/ 0 w 534488"/>
                <a:gd name="connsiteY0" fmla="*/ 294215 h 737722"/>
                <a:gd name="connsiteX1" fmla="*/ 342900 w 534488"/>
                <a:gd name="connsiteY1" fmla="*/ 263042 h 737722"/>
                <a:gd name="connsiteX2" fmla="*/ 363682 w 534488"/>
                <a:gd name="connsiteY2" fmla="*/ 325388 h 737722"/>
                <a:gd name="connsiteX3" fmla="*/ 374073 w 534488"/>
                <a:gd name="connsiteY3" fmla="*/ 720242 h 737722"/>
                <a:gd name="connsiteX4" fmla="*/ 394855 w 534488"/>
                <a:gd name="connsiteY4" fmla="*/ 647506 h 737722"/>
                <a:gd name="connsiteX5" fmla="*/ 519546 w 534488"/>
                <a:gd name="connsiteY5" fmla="*/ 460470 h 737722"/>
                <a:gd name="connsiteX6" fmla="*/ 529937 w 534488"/>
                <a:gd name="connsiteY6" fmla="*/ 387733 h 737722"/>
                <a:gd name="connsiteX7" fmla="*/ 529937 w 534488"/>
                <a:gd name="connsiteY7" fmla="*/ 24051 h 737722"/>
                <a:gd name="connsiteX8" fmla="*/ 498764 w 534488"/>
                <a:gd name="connsiteY8" fmla="*/ 34442 h 737722"/>
                <a:gd name="connsiteX9" fmla="*/ 176646 w 534488"/>
                <a:gd name="connsiteY9" fmla="*/ 34442 h 737722"/>
                <a:gd name="connsiteX10" fmla="*/ 145473 w 534488"/>
                <a:gd name="connsiteY10" fmla="*/ 65615 h 737722"/>
                <a:gd name="connsiteX11" fmla="*/ 31173 w 534488"/>
                <a:gd name="connsiteY11" fmla="*/ 211088 h 737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34488" h="737722">
                  <a:moveTo>
                    <a:pt x="0" y="294215"/>
                  </a:moveTo>
                  <a:cubicBezTo>
                    <a:pt x="141143" y="276031"/>
                    <a:pt x="282286" y="257847"/>
                    <a:pt x="342900" y="263042"/>
                  </a:cubicBezTo>
                  <a:cubicBezTo>
                    <a:pt x="403514" y="268237"/>
                    <a:pt x="358487" y="249188"/>
                    <a:pt x="363682" y="325388"/>
                  </a:cubicBezTo>
                  <a:cubicBezTo>
                    <a:pt x="368878" y="401588"/>
                    <a:pt x="368878" y="666556"/>
                    <a:pt x="374073" y="720242"/>
                  </a:cubicBezTo>
                  <a:cubicBezTo>
                    <a:pt x="379269" y="773928"/>
                    <a:pt x="370610" y="690801"/>
                    <a:pt x="394855" y="647506"/>
                  </a:cubicBezTo>
                  <a:cubicBezTo>
                    <a:pt x="419100" y="604211"/>
                    <a:pt x="497032" y="503765"/>
                    <a:pt x="519546" y="460470"/>
                  </a:cubicBezTo>
                  <a:cubicBezTo>
                    <a:pt x="542060" y="417175"/>
                    <a:pt x="528205" y="460469"/>
                    <a:pt x="529937" y="387733"/>
                  </a:cubicBezTo>
                  <a:cubicBezTo>
                    <a:pt x="531669" y="314997"/>
                    <a:pt x="535132" y="82933"/>
                    <a:pt x="529937" y="24051"/>
                  </a:cubicBezTo>
                  <a:cubicBezTo>
                    <a:pt x="524742" y="-34831"/>
                    <a:pt x="557646" y="32710"/>
                    <a:pt x="498764" y="34442"/>
                  </a:cubicBezTo>
                  <a:cubicBezTo>
                    <a:pt x="439882" y="36174"/>
                    <a:pt x="235528" y="29247"/>
                    <a:pt x="176646" y="34442"/>
                  </a:cubicBezTo>
                  <a:cubicBezTo>
                    <a:pt x="117764" y="39637"/>
                    <a:pt x="169719" y="36174"/>
                    <a:pt x="145473" y="65615"/>
                  </a:cubicBezTo>
                  <a:cubicBezTo>
                    <a:pt x="121228" y="95056"/>
                    <a:pt x="76200" y="153072"/>
                    <a:pt x="31173" y="211088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Freeform 65"/>
            <p:cNvSpPr/>
            <p:nvPr/>
          </p:nvSpPr>
          <p:spPr>
            <a:xfrm>
              <a:off x="3439391" y="3086100"/>
              <a:ext cx="97793" cy="176645"/>
            </a:xfrm>
            <a:custGeom>
              <a:avLst/>
              <a:gdLst>
                <a:gd name="connsiteX0" fmla="*/ 0 w 97793"/>
                <a:gd name="connsiteY0" fmla="*/ 176645 h 176645"/>
                <a:gd name="connsiteX1" fmla="*/ 93518 w 97793"/>
                <a:gd name="connsiteY1" fmla="*/ 72736 h 176645"/>
                <a:gd name="connsiteX2" fmla="*/ 83127 w 97793"/>
                <a:gd name="connsiteY2" fmla="*/ 0 h 176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793" h="176645">
                  <a:moveTo>
                    <a:pt x="0" y="176645"/>
                  </a:moveTo>
                  <a:cubicBezTo>
                    <a:pt x="39832" y="139411"/>
                    <a:pt x="79664" y="102177"/>
                    <a:pt x="93518" y="72736"/>
                  </a:cubicBezTo>
                  <a:cubicBezTo>
                    <a:pt x="107372" y="43295"/>
                    <a:pt x="83127" y="13854"/>
                    <a:pt x="83127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6629625" y="2851715"/>
            <a:ext cx="288032" cy="381816"/>
            <a:chOff x="2991661" y="3020485"/>
            <a:chExt cx="587363" cy="805451"/>
          </a:xfrm>
        </p:grpSpPr>
        <p:sp>
          <p:nvSpPr>
            <p:cNvPr id="68" name="Freeform 67"/>
            <p:cNvSpPr/>
            <p:nvPr/>
          </p:nvSpPr>
          <p:spPr>
            <a:xfrm>
              <a:off x="2991661" y="3293918"/>
              <a:ext cx="416557" cy="532018"/>
            </a:xfrm>
            <a:custGeom>
              <a:avLst/>
              <a:gdLst>
                <a:gd name="connsiteX0" fmla="*/ 11312 w 416557"/>
                <a:gd name="connsiteY0" fmla="*/ 0 h 532018"/>
                <a:gd name="connsiteX1" fmla="*/ 921 w 416557"/>
                <a:gd name="connsiteY1" fmla="*/ 259773 h 532018"/>
                <a:gd name="connsiteX2" fmla="*/ 32094 w 416557"/>
                <a:gd name="connsiteY2" fmla="*/ 509155 h 532018"/>
                <a:gd name="connsiteX3" fmla="*/ 115221 w 416557"/>
                <a:gd name="connsiteY3" fmla="*/ 519546 h 532018"/>
                <a:gd name="connsiteX4" fmla="*/ 416557 w 416557"/>
                <a:gd name="connsiteY4" fmla="*/ 498764 h 53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6557" h="532018">
                  <a:moveTo>
                    <a:pt x="11312" y="0"/>
                  </a:moveTo>
                  <a:cubicBezTo>
                    <a:pt x="4384" y="87457"/>
                    <a:pt x="-2543" y="174914"/>
                    <a:pt x="921" y="259773"/>
                  </a:cubicBezTo>
                  <a:cubicBezTo>
                    <a:pt x="4385" y="344632"/>
                    <a:pt x="13044" y="465860"/>
                    <a:pt x="32094" y="509155"/>
                  </a:cubicBezTo>
                  <a:cubicBezTo>
                    <a:pt x="51144" y="552451"/>
                    <a:pt x="51144" y="521278"/>
                    <a:pt x="115221" y="519546"/>
                  </a:cubicBezTo>
                  <a:cubicBezTo>
                    <a:pt x="179298" y="517814"/>
                    <a:pt x="364602" y="503960"/>
                    <a:pt x="416557" y="498764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>
              <a:off x="3044536" y="3020485"/>
              <a:ext cx="534488" cy="737722"/>
            </a:xfrm>
            <a:custGeom>
              <a:avLst/>
              <a:gdLst>
                <a:gd name="connsiteX0" fmla="*/ 0 w 534488"/>
                <a:gd name="connsiteY0" fmla="*/ 294215 h 737722"/>
                <a:gd name="connsiteX1" fmla="*/ 342900 w 534488"/>
                <a:gd name="connsiteY1" fmla="*/ 263042 h 737722"/>
                <a:gd name="connsiteX2" fmla="*/ 363682 w 534488"/>
                <a:gd name="connsiteY2" fmla="*/ 325388 h 737722"/>
                <a:gd name="connsiteX3" fmla="*/ 374073 w 534488"/>
                <a:gd name="connsiteY3" fmla="*/ 720242 h 737722"/>
                <a:gd name="connsiteX4" fmla="*/ 394855 w 534488"/>
                <a:gd name="connsiteY4" fmla="*/ 647506 h 737722"/>
                <a:gd name="connsiteX5" fmla="*/ 519546 w 534488"/>
                <a:gd name="connsiteY5" fmla="*/ 460470 h 737722"/>
                <a:gd name="connsiteX6" fmla="*/ 529937 w 534488"/>
                <a:gd name="connsiteY6" fmla="*/ 387733 h 737722"/>
                <a:gd name="connsiteX7" fmla="*/ 529937 w 534488"/>
                <a:gd name="connsiteY7" fmla="*/ 24051 h 737722"/>
                <a:gd name="connsiteX8" fmla="*/ 498764 w 534488"/>
                <a:gd name="connsiteY8" fmla="*/ 34442 h 737722"/>
                <a:gd name="connsiteX9" fmla="*/ 176646 w 534488"/>
                <a:gd name="connsiteY9" fmla="*/ 34442 h 737722"/>
                <a:gd name="connsiteX10" fmla="*/ 145473 w 534488"/>
                <a:gd name="connsiteY10" fmla="*/ 65615 h 737722"/>
                <a:gd name="connsiteX11" fmla="*/ 31173 w 534488"/>
                <a:gd name="connsiteY11" fmla="*/ 211088 h 737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34488" h="737722">
                  <a:moveTo>
                    <a:pt x="0" y="294215"/>
                  </a:moveTo>
                  <a:cubicBezTo>
                    <a:pt x="141143" y="276031"/>
                    <a:pt x="282286" y="257847"/>
                    <a:pt x="342900" y="263042"/>
                  </a:cubicBezTo>
                  <a:cubicBezTo>
                    <a:pt x="403514" y="268237"/>
                    <a:pt x="358487" y="249188"/>
                    <a:pt x="363682" y="325388"/>
                  </a:cubicBezTo>
                  <a:cubicBezTo>
                    <a:pt x="368878" y="401588"/>
                    <a:pt x="368878" y="666556"/>
                    <a:pt x="374073" y="720242"/>
                  </a:cubicBezTo>
                  <a:cubicBezTo>
                    <a:pt x="379269" y="773928"/>
                    <a:pt x="370610" y="690801"/>
                    <a:pt x="394855" y="647506"/>
                  </a:cubicBezTo>
                  <a:cubicBezTo>
                    <a:pt x="419100" y="604211"/>
                    <a:pt x="497032" y="503765"/>
                    <a:pt x="519546" y="460470"/>
                  </a:cubicBezTo>
                  <a:cubicBezTo>
                    <a:pt x="542060" y="417175"/>
                    <a:pt x="528205" y="460469"/>
                    <a:pt x="529937" y="387733"/>
                  </a:cubicBezTo>
                  <a:cubicBezTo>
                    <a:pt x="531669" y="314997"/>
                    <a:pt x="535132" y="82933"/>
                    <a:pt x="529937" y="24051"/>
                  </a:cubicBezTo>
                  <a:cubicBezTo>
                    <a:pt x="524742" y="-34831"/>
                    <a:pt x="557646" y="32710"/>
                    <a:pt x="498764" y="34442"/>
                  </a:cubicBezTo>
                  <a:cubicBezTo>
                    <a:pt x="439882" y="36174"/>
                    <a:pt x="235528" y="29247"/>
                    <a:pt x="176646" y="34442"/>
                  </a:cubicBezTo>
                  <a:cubicBezTo>
                    <a:pt x="117764" y="39637"/>
                    <a:pt x="169719" y="36174"/>
                    <a:pt x="145473" y="65615"/>
                  </a:cubicBezTo>
                  <a:cubicBezTo>
                    <a:pt x="121228" y="95056"/>
                    <a:pt x="76200" y="153072"/>
                    <a:pt x="31173" y="211088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>
              <a:off x="3439391" y="3086100"/>
              <a:ext cx="97793" cy="176645"/>
            </a:xfrm>
            <a:custGeom>
              <a:avLst/>
              <a:gdLst>
                <a:gd name="connsiteX0" fmla="*/ 0 w 97793"/>
                <a:gd name="connsiteY0" fmla="*/ 176645 h 176645"/>
                <a:gd name="connsiteX1" fmla="*/ 93518 w 97793"/>
                <a:gd name="connsiteY1" fmla="*/ 72736 h 176645"/>
                <a:gd name="connsiteX2" fmla="*/ 83127 w 97793"/>
                <a:gd name="connsiteY2" fmla="*/ 0 h 176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793" h="176645">
                  <a:moveTo>
                    <a:pt x="0" y="176645"/>
                  </a:moveTo>
                  <a:cubicBezTo>
                    <a:pt x="39832" y="139411"/>
                    <a:pt x="79664" y="102177"/>
                    <a:pt x="93518" y="72736"/>
                  </a:cubicBezTo>
                  <a:cubicBezTo>
                    <a:pt x="107372" y="43295"/>
                    <a:pt x="83127" y="13854"/>
                    <a:pt x="83127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4753783" y="2394663"/>
            <a:ext cx="288032" cy="381816"/>
            <a:chOff x="2991661" y="3020485"/>
            <a:chExt cx="587363" cy="805451"/>
          </a:xfrm>
        </p:grpSpPr>
        <p:sp>
          <p:nvSpPr>
            <p:cNvPr id="72" name="Freeform 71"/>
            <p:cNvSpPr/>
            <p:nvPr/>
          </p:nvSpPr>
          <p:spPr>
            <a:xfrm>
              <a:off x="2991661" y="3293918"/>
              <a:ext cx="416557" cy="532018"/>
            </a:xfrm>
            <a:custGeom>
              <a:avLst/>
              <a:gdLst>
                <a:gd name="connsiteX0" fmla="*/ 11312 w 416557"/>
                <a:gd name="connsiteY0" fmla="*/ 0 h 532018"/>
                <a:gd name="connsiteX1" fmla="*/ 921 w 416557"/>
                <a:gd name="connsiteY1" fmla="*/ 259773 h 532018"/>
                <a:gd name="connsiteX2" fmla="*/ 32094 w 416557"/>
                <a:gd name="connsiteY2" fmla="*/ 509155 h 532018"/>
                <a:gd name="connsiteX3" fmla="*/ 115221 w 416557"/>
                <a:gd name="connsiteY3" fmla="*/ 519546 h 532018"/>
                <a:gd name="connsiteX4" fmla="*/ 416557 w 416557"/>
                <a:gd name="connsiteY4" fmla="*/ 498764 h 53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6557" h="532018">
                  <a:moveTo>
                    <a:pt x="11312" y="0"/>
                  </a:moveTo>
                  <a:cubicBezTo>
                    <a:pt x="4384" y="87457"/>
                    <a:pt x="-2543" y="174914"/>
                    <a:pt x="921" y="259773"/>
                  </a:cubicBezTo>
                  <a:cubicBezTo>
                    <a:pt x="4385" y="344632"/>
                    <a:pt x="13044" y="465860"/>
                    <a:pt x="32094" y="509155"/>
                  </a:cubicBezTo>
                  <a:cubicBezTo>
                    <a:pt x="51144" y="552451"/>
                    <a:pt x="51144" y="521278"/>
                    <a:pt x="115221" y="519546"/>
                  </a:cubicBezTo>
                  <a:cubicBezTo>
                    <a:pt x="179298" y="517814"/>
                    <a:pt x="364602" y="503960"/>
                    <a:pt x="416557" y="498764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>
              <a:off x="3044536" y="3020485"/>
              <a:ext cx="534488" cy="737722"/>
            </a:xfrm>
            <a:custGeom>
              <a:avLst/>
              <a:gdLst>
                <a:gd name="connsiteX0" fmla="*/ 0 w 534488"/>
                <a:gd name="connsiteY0" fmla="*/ 294215 h 737722"/>
                <a:gd name="connsiteX1" fmla="*/ 342900 w 534488"/>
                <a:gd name="connsiteY1" fmla="*/ 263042 h 737722"/>
                <a:gd name="connsiteX2" fmla="*/ 363682 w 534488"/>
                <a:gd name="connsiteY2" fmla="*/ 325388 h 737722"/>
                <a:gd name="connsiteX3" fmla="*/ 374073 w 534488"/>
                <a:gd name="connsiteY3" fmla="*/ 720242 h 737722"/>
                <a:gd name="connsiteX4" fmla="*/ 394855 w 534488"/>
                <a:gd name="connsiteY4" fmla="*/ 647506 h 737722"/>
                <a:gd name="connsiteX5" fmla="*/ 519546 w 534488"/>
                <a:gd name="connsiteY5" fmla="*/ 460470 h 737722"/>
                <a:gd name="connsiteX6" fmla="*/ 529937 w 534488"/>
                <a:gd name="connsiteY6" fmla="*/ 387733 h 737722"/>
                <a:gd name="connsiteX7" fmla="*/ 529937 w 534488"/>
                <a:gd name="connsiteY7" fmla="*/ 24051 h 737722"/>
                <a:gd name="connsiteX8" fmla="*/ 498764 w 534488"/>
                <a:gd name="connsiteY8" fmla="*/ 34442 h 737722"/>
                <a:gd name="connsiteX9" fmla="*/ 176646 w 534488"/>
                <a:gd name="connsiteY9" fmla="*/ 34442 h 737722"/>
                <a:gd name="connsiteX10" fmla="*/ 145473 w 534488"/>
                <a:gd name="connsiteY10" fmla="*/ 65615 h 737722"/>
                <a:gd name="connsiteX11" fmla="*/ 31173 w 534488"/>
                <a:gd name="connsiteY11" fmla="*/ 211088 h 737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34488" h="737722">
                  <a:moveTo>
                    <a:pt x="0" y="294215"/>
                  </a:moveTo>
                  <a:cubicBezTo>
                    <a:pt x="141143" y="276031"/>
                    <a:pt x="282286" y="257847"/>
                    <a:pt x="342900" y="263042"/>
                  </a:cubicBezTo>
                  <a:cubicBezTo>
                    <a:pt x="403514" y="268237"/>
                    <a:pt x="358487" y="249188"/>
                    <a:pt x="363682" y="325388"/>
                  </a:cubicBezTo>
                  <a:cubicBezTo>
                    <a:pt x="368878" y="401588"/>
                    <a:pt x="368878" y="666556"/>
                    <a:pt x="374073" y="720242"/>
                  </a:cubicBezTo>
                  <a:cubicBezTo>
                    <a:pt x="379269" y="773928"/>
                    <a:pt x="370610" y="690801"/>
                    <a:pt x="394855" y="647506"/>
                  </a:cubicBezTo>
                  <a:cubicBezTo>
                    <a:pt x="419100" y="604211"/>
                    <a:pt x="497032" y="503765"/>
                    <a:pt x="519546" y="460470"/>
                  </a:cubicBezTo>
                  <a:cubicBezTo>
                    <a:pt x="542060" y="417175"/>
                    <a:pt x="528205" y="460469"/>
                    <a:pt x="529937" y="387733"/>
                  </a:cubicBezTo>
                  <a:cubicBezTo>
                    <a:pt x="531669" y="314997"/>
                    <a:pt x="535132" y="82933"/>
                    <a:pt x="529937" y="24051"/>
                  </a:cubicBezTo>
                  <a:cubicBezTo>
                    <a:pt x="524742" y="-34831"/>
                    <a:pt x="557646" y="32710"/>
                    <a:pt x="498764" y="34442"/>
                  </a:cubicBezTo>
                  <a:cubicBezTo>
                    <a:pt x="439882" y="36174"/>
                    <a:pt x="235528" y="29247"/>
                    <a:pt x="176646" y="34442"/>
                  </a:cubicBezTo>
                  <a:cubicBezTo>
                    <a:pt x="117764" y="39637"/>
                    <a:pt x="169719" y="36174"/>
                    <a:pt x="145473" y="65615"/>
                  </a:cubicBezTo>
                  <a:cubicBezTo>
                    <a:pt x="121228" y="95056"/>
                    <a:pt x="76200" y="153072"/>
                    <a:pt x="31173" y="211088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>
              <a:off x="3439391" y="3086100"/>
              <a:ext cx="97793" cy="176645"/>
            </a:xfrm>
            <a:custGeom>
              <a:avLst/>
              <a:gdLst>
                <a:gd name="connsiteX0" fmla="*/ 0 w 97793"/>
                <a:gd name="connsiteY0" fmla="*/ 176645 h 176645"/>
                <a:gd name="connsiteX1" fmla="*/ 93518 w 97793"/>
                <a:gd name="connsiteY1" fmla="*/ 72736 h 176645"/>
                <a:gd name="connsiteX2" fmla="*/ 83127 w 97793"/>
                <a:gd name="connsiteY2" fmla="*/ 0 h 176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793" h="176645">
                  <a:moveTo>
                    <a:pt x="0" y="176645"/>
                  </a:moveTo>
                  <a:cubicBezTo>
                    <a:pt x="39832" y="139411"/>
                    <a:pt x="79664" y="102177"/>
                    <a:pt x="93518" y="72736"/>
                  </a:cubicBezTo>
                  <a:cubicBezTo>
                    <a:pt x="107372" y="43295"/>
                    <a:pt x="83127" y="13854"/>
                    <a:pt x="83127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5991613" y="3977665"/>
            <a:ext cx="288032" cy="381816"/>
            <a:chOff x="2991661" y="3020485"/>
            <a:chExt cx="587363" cy="805451"/>
          </a:xfrm>
        </p:grpSpPr>
        <p:sp>
          <p:nvSpPr>
            <p:cNvPr id="80" name="Freeform 79"/>
            <p:cNvSpPr/>
            <p:nvPr/>
          </p:nvSpPr>
          <p:spPr>
            <a:xfrm>
              <a:off x="2991661" y="3293918"/>
              <a:ext cx="416557" cy="532018"/>
            </a:xfrm>
            <a:custGeom>
              <a:avLst/>
              <a:gdLst>
                <a:gd name="connsiteX0" fmla="*/ 11312 w 416557"/>
                <a:gd name="connsiteY0" fmla="*/ 0 h 532018"/>
                <a:gd name="connsiteX1" fmla="*/ 921 w 416557"/>
                <a:gd name="connsiteY1" fmla="*/ 259773 h 532018"/>
                <a:gd name="connsiteX2" fmla="*/ 32094 w 416557"/>
                <a:gd name="connsiteY2" fmla="*/ 509155 h 532018"/>
                <a:gd name="connsiteX3" fmla="*/ 115221 w 416557"/>
                <a:gd name="connsiteY3" fmla="*/ 519546 h 532018"/>
                <a:gd name="connsiteX4" fmla="*/ 416557 w 416557"/>
                <a:gd name="connsiteY4" fmla="*/ 498764 h 53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6557" h="532018">
                  <a:moveTo>
                    <a:pt x="11312" y="0"/>
                  </a:moveTo>
                  <a:cubicBezTo>
                    <a:pt x="4384" y="87457"/>
                    <a:pt x="-2543" y="174914"/>
                    <a:pt x="921" y="259773"/>
                  </a:cubicBezTo>
                  <a:cubicBezTo>
                    <a:pt x="4385" y="344632"/>
                    <a:pt x="13044" y="465860"/>
                    <a:pt x="32094" y="509155"/>
                  </a:cubicBezTo>
                  <a:cubicBezTo>
                    <a:pt x="51144" y="552451"/>
                    <a:pt x="51144" y="521278"/>
                    <a:pt x="115221" y="519546"/>
                  </a:cubicBezTo>
                  <a:cubicBezTo>
                    <a:pt x="179298" y="517814"/>
                    <a:pt x="364602" y="503960"/>
                    <a:pt x="416557" y="498764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 80"/>
            <p:cNvSpPr/>
            <p:nvPr/>
          </p:nvSpPr>
          <p:spPr>
            <a:xfrm>
              <a:off x="3044536" y="3020485"/>
              <a:ext cx="534488" cy="737722"/>
            </a:xfrm>
            <a:custGeom>
              <a:avLst/>
              <a:gdLst>
                <a:gd name="connsiteX0" fmla="*/ 0 w 534488"/>
                <a:gd name="connsiteY0" fmla="*/ 294215 h 737722"/>
                <a:gd name="connsiteX1" fmla="*/ 342900 w 534488"/>
                <a:gd name="connsiteY1" fmla="*/ 263042 h 737722"/>
                <a:gd name="connsiteX2" fmla="*/ 363682 w 534488"/>
                <a:gd name="connsiteY2" fmla="*/ 325388 h 737722"/>
                <a:gd name="connsiteX3" fmla="*/ 374073 w 534488"/>
                <a:gd name="connsiteY3" fmla="*/ 720242 h 737722"/>
                <a:gd name="connsiteX4" fmla="*/ 394855 w 534488"/>
                <a:gd name="connsiteY4" fmla="*/ 647506 h 737722"/>
                <a:gd name="connsiteX5" fmla="*/ 519546 w 534488"/>
                <a:gd name="connsiteY5" fmla="*/ 460470 h 737722"/>
                <a:gd name="connsiteX6" fmla="*/ 529937 w 534488"/>
                <a:gd name="connsiteY6" fmla="*/ 387733 h 737722"/>
                <a:gd name="connsiteX7" fmla="*/ 529937 w 534488"/>
                <a:gd name="connsiteY7" fmla="*/ 24051 h 737722"/>
                <a:gd name="connsiteX8" fmla="*/ 498764 w 534488"/>
                <a:gd name="connsiteY8" fmla="*/ 34442 h 737722"/>
                <a:gd name="connsiteX9" fmla="*/ 176646 w 534488"/>
                <a:gd name="connsiteY9" fmla="*/ 34442 h 737722"/>
                <a:gd name="connsiteX10" fmla="*/ 145473 w 534488"/>
                <a:gd name="connsiteY10" fmla="*/ 65615 h 737722"/>
                <a:gd name="connsiteX11" fmla="*/ 31173 w 534488"/>
                <a:gd name="connsiteY11" fmla="*/ 211088 h 737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34488" h="737722">
                  <a:moveTo>
                    <a:pt x="0" y="294215"/>
                  </a:moveTo>
                  <a:cubicBezTo>
                    <a:pt x="141143" y="276031"/>
                    <a:pt x="282286" y="257847"/>
                    <a:pt x="342900" y="263042"/>
                  </a:cubicBezTo>
                  <a:cubicBezTo>
                    <a:pt x="403514" y="268237"/>
                    <a:pt x="358487" y="249188"/>
                    <a:pt x="363682" y="325388"/>
                  </a:cubicBezTo>
                  <a:cubicBezTo>
                    <a:pt x="368878" y="401588"/>
                    <a:pt x="368878" y="666556"/>
                    <a:pt x="374073" y="720242"/>
                  </a:cubicBezTo>
                  <a:cubicBezTo>
                    <a:pt x="379269" y="773928"/>
                    <a:pt x="370610" y="690801"/>
                    <a:pt x="394855" y="647506"/>
                  </a:cubicBezTo>
                  <a:cubicBezTo>
                    <a:pt x="419100" y="604211"/>
                    <a:pt x="497032" y="503765"/>
                    <a:pt x="519546" y="460470"/>
                  </a:cubicBezTo>
                  <a:cubicBezTo>
                    <a:pt x="542060" y="417175"/>
                    <a:pt x="528205" y="460469"/>
                    <a:pt x="529937" y="387733"/>
                  </a:cubicBezTo>
                  <a:cubicBezTo>
                    <a:pt x="531669" y="314997"/>
                    <a:pt x="535132" y="82933"/>
                    <a:pt x="529937" y="24051"/>
                  </a:cubicBezTo>
                  <a:cubicBezTo>
                    <a:pt x="524742" y="-34831"/>
                    <a:pt x="557646" y="32710"/>
                    <a:pt x="498764" y="34442"/>
                  </a:cubicBezTo>
                  <a:cubicBezTo>
                    <a:pt x="439882" y="36174"/>
                    <a:pt x="235528" y="29247"/>
                    <a:pt x="176646" y="34442"/>
                  </a:cubicBezTo>
                  <a:cubicBezTo>
                    <a:pt x="117764" y="39637"/>
                    <a:pt x="169719" y="36174"/>
                    <a:pt x="145473" y="65615"/>
                  </a:cubicBezTo>
                  <a:cubicBezTo>
                    <a:pt x="121228" y="95056"/>
                    <a:pt x="76200" y="153072"/>
                    <a:pt x="31173" y="211088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Freeform 81"/>
            <p:cNvSpPr/>
            <p:nvPr/>
          </p:nvSpPr>
          <p:spPr>
            <a:xfrm>
              <a:off x="3439391" y="3086100"/>
              <a:ext cx="97793" cy="176645"/>
            </a:xfrm>
            <a:custGeom>
              <a:avLst/>
              <a:gdLst>
                <a:gd name="connsiteX0" fmla="*/ 0 w 97793"/>
                <a:gd name="connsiteY0" fmla="*/ 176645 h 176645"/>
                <a:gd name="connsiteX1" fmla="*/ 93518 w 97793"/>
                <a:gd name="connsiteY1" fmla="*/ 72736 h 176645"/>
                <a:gd name="connsiteX2" fmla="*/ 83127 w 97793"/>
                <a:gd name="connsiteY2" fmla="*/ 0 h 176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793" h="176645">
                  <a:moveTo>
                    <a:pt x="0" y="176645"/>
                  </a:moveTo>
                  <a:cubicBezTo>
                    <a:pt x="39832" y="139411"/>
                    <a:pt x="79664" y="102177"/>
                    <a:pt x="93518" y="72736"/>
                  </a:cubicBezTo>
                  <a:cubicBezTo>
                    <a:pt x="107372" y="43295"/>
                    <a:pt x="83127" y="13854"/>
                    <a:pt x="83127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Freeform 2"/>
          <p:cNvSpPr/>
          <p:nvPr/>
        </p:nvSpPr>
        <p:spPr>
          <a:xfrm>
            <a:off x="4869822" y="2773193"/>
            <a:ext cx="145524" cy="385643"/>
          </a:xfrm>
          <a:custGeom>
            <a:avLst/>
            <a:gdLst>
              <a:gd name="connsiteX0" fmla="*/ 72788 w 145524"/>
              <a:gd name="connsiteY0" fmla="*/ 385642 h 385642"/>
              <a:gd name="connsiteX1" fmla="*/ 72788 w 145524"/>
              <a:gd name="connsiteY1" fmla="*/ 312906 h 385642"/>
              <a:gd name="connsiteX2" fmla="*/ 52006 w 145524"/>
              <a:gd name="connsiteY2" fmla="*/ 32351 h 385642"/>
              <a:gd name="connsiteX3" fmla="*/ 52 w 145524"/>
              <a:gd name="connsiteY3" fmla="*/ 94697 h 385642"/>
              <a:gd name="connsiteX4" fmla="*/ 62397 w 145524"/>
              <a:gd name="connsiteY4" fmla="*/ 1179 h 385642"/>
              <a:gd name="connsiteX5" fmla="*/ 145524 w 145524"/>
              <a:gd name="connsiteY5" fmla="*/ 42742 h 385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524" h="385642">
                <a:moveTo>
                  <a:pt x="72788" y="385642"/>
                </a:moveTo>
                <a:cubicBezTo>
                  <a:pt x="74520" y="378715"/>
                  <a:pt x="76252" y="371788"/>
                  <a:pt x="72788" y="312906"/>
                </a:cubicBezTo>
                <a:cubicBezTo>
                  <a:pt x="69324" y="254024"/>
                  <a:pt x="64129" y="68719"/>
                  <a:pt x="52006" y="32351"/>
                </a:cubicBezTo>
                <a:cubicBezTo>
                  <a:pt x="39883" y="-4017"/>
                  <a:pt x="-1680" y="99892"/>
                  <a:pt x="52" y="94697"/>
                </a:cubicBezTo>
                <a:cubicBezTo>
                  <a:pt x="1784" y="89502"/>
                  <a:pt x="38152" y="9838"/>
                  <a:pt x="62397" y="1179"/>
                </a:cubicBezTo>
                <a:cubicBezTo>
                  <a:pt x="86642" y="-7480"/>
                  <a:pt x="129938" y="34083"/>
                  <a:pt x="145524" y="42742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5275118" y="3096235"/>
            <a:ext cx="1174671" cy="244903"/>
          </a:xfrm>
          <a:custGeom>
            <a:avLst/>
            <a:gdLst>
              <a:gd name="connsiteX0" fmla="*/ 0 w 1174670"/>
              <a:gd name="connsiteY0" fmla="*/ 239247 h 244902"/>
              <a:gd name="connsiteX1" fmla="*/ 228600 w 1174670"/>
              <a:gd name="connsiteY1" fmla="*/ 218465 h 244902"/>
              <a:gd name="connsiteX2" fmla="*/ 1111827 w 1174670"/>
              <a:gd name="connsiteY2" fmla="*/ 31429 h 244902"/>
              <a:gd name="connsiteX3" fmla="*/ 966355 w 1174670"/>
              <a:gd name="connsiteY3" fmla="*/ 256 h 244902"/>
              <a:gd name="connsiteX4" fmla="*/ 1174173 w 1174670"/>
              <a:gd name="connsiteY4" fmla="*/ 31429 h 244902"/>
              <a:gd name="connsiteX5" fmla="*/ 1028700 w 1174670"/>
              <a:gd name="connsiteY5" fmla="*/ 166510 h 244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74670" h="244902">
                <a:moveTo>
                  <a:pt x="0" y="239247"/>
                </a:moveTo>
                <a:cubicBezTo>
                  <a:pt x="21648" y="246174"/>
                  <a:pt x="43296" y="253101"/>
                  <a:pt x="228600" y="218465"/>
                </a:cubicBezTo>
                <a:cubicBezTo>
                  <a:pt x="413905" y="183829"/>
                  <a:pt x="988868" y="67797"/>
                  <a:pt x="1111827" y="31429"/>
                </a:cubicBezTo>
                <a:cubicBezTo>
                  <a:pt x="1234786" y="-4939"/>
                  <a:pt x="955964" y="256"/>
                  <a:pt x="966355" y="256"/>
                </a:cubicBezTo>
                <a:cubicBezTo>
                  <a:pt x="976746" y="256"/>
                  <a:pt x="1163782" y="3720"/>
                  <a:pt x="1174173" y="31429"/>
                </a:cubicBezTo>
                <a:cubicBezTo>
                  <a:pt x="1184564" y="59138"/>
                  <a:pt x="1028700" y="166510"/>
                  <a:pt x="1028700" y="16651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3747595" y="3314474"/>
            <a:ext cx="883288" cy="197655"/>
          </a:xfrm>
          <a:custGeom>
            <a:avLst/>
            <a:gdLst>
              <a:gd name="connsiteX0" fmla="*/ 883288 w 883288"/>
              <a:gd name="connsiteY0" fmla="*/ 135310 h 197655"/>
              <a:gd name="connsiteX1" fmla="*/ 571561 w 883288"/>
              <a:gd name="connsiteY1" fmla="*/ 83355 h 197655"/>
              <a:gd name="connsiteX2" fmla="*/ 93579 w 883288"/>
              <a:gd name="connsiteY2" fmla="*/ 93746 h 197655"/>
              <a:gd name="connsiteX3" fmla="*/ 155924 w 883288"/>
              <a:gd name="connsiteY3" fmla="*/ 228 h 197655"/>
              <a:gd name="connsiteX4" fmla="*/ 61 w 883288"/>
              <a:gd name="connsiteY4" fmla="*/ 124919 h 197655"/>
              <a:gd name="connsiteX5" fmla="*/ 176706 w 883288"/>
              <a:gd name="connsiteY5" fmla="*/ 197655 h 197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3288" h="197655">
                <a:moveTo>
                  <a:pt x="883288" y="135310"/>
                </a:moveTo>
                <a:cubicBezTo>
                  <a:pt x="793233" y="112796"/>
                  <a:pt x="703179" y="90282"/>
                  <a:pt x="571561" y="83355"/>
                </a:cubicBezTo>
                <a:cubicBezTo>
                  <a:pt x="439943" y="76428"/>
                  <a:pt x="162852" y="107600"/>
                  <a:pt x="93579" y="93746"/>
                </a:cubicBezTo>
                <a:cubicBezTo>
                  <a:pt x="24306" y="79892"/>
                  <a:pt x="171510" y="-4967"/>
                  <a:pt x="155924" y="228"/>
                </a:cubicBezTo>
                <a:cubicBezTo>
                  <a:pt x="140338" y="5423"/>
                  <a:pt x="-3403" y="92014"/>
                  <a:pt x="61" y="124919"/>
                </a:cubicBezTo>
                <a:cubicBezTo>
                  <a:pt x="3525" y="157824"/>
                  <a:pt x="90115" y="177739"/>
                  <a:pt x="176706" y="197655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5264727" y="3678383"/>
            <a:ext cx="871432" cy="308479"/>
          </a:xfrm>
          <a:custGeom>
            <a:avLst/>
            <a:gdLst>
              <a:gd name="connsiteX0" fmla="*/ 0 w 871432"/>
              <a:gd name="connsiteY0" fmla="*/ 0 h 308479"/>
              <a:gd name="connsiteX1" fmla="*/ 83128 w 871432"/>
              <a:gd name="connsiteY1" fmla="*/ 20782 h 308479"/>
              <a:gd name="connsiteX2" fmla="*/ 758537 w 871432"/>
              <a:gd name="connsiteY2" fmla="*/ 197427 h 308479"/>
              <a:gd name="connsiteX3" fmla="*/ 862446 w 871432"/>
              <a:gd name="connsiteY3" fmla="*/ 280554 h 308479"/>
              <a:gd name="connsiteX4" fmla="*/ 862446 w 871432"/>
              <a:gd name="connsiteY4" fmla="*/ 166254 h 308479"/>
              <a:gd name="connsiteX5" fmla="*/ 831273 w 871432"/>
              <a:gd name="connsiteY5" fmla="*/ 301336 h 308479"/>
              <a:gd name="connsiteX6" fmla="*/ 737755 w 871432"/>
              <a:gd name="connsiteY6" fmla="*/ 290945 h 308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1432" h="308479">
                <a:moveTo>
                  <a:pt x="0" y="0"/>
                </a:moveTo>
                <a:lnTo>
                  <a:pt x="83128" y="20782"/>
                </a:lnTo>
                <a:cubicBezTo>
                  <a:pt x="209551" y="53687"/>
                  <a:pt x="628651" y="154132"/>
                  <a:pt x="758537" y="197427"/>
                </a:cubicBezTo>
                <a:cubicBezTo>
                  <a:pt x="888423" y="240722"/>
                  <a:pt x="845128" y="285749"/>
                  <a:pt x="862446" y="280554"/>
                </a:cubicBezTo>
                <a:cubicBezTo>
                  <a:pt x="879764" y="275359"/>
                  <a:pt x="867642" y="162790"/>
                  <a:pt x="862446" y="166254"/>
                </a:cubicBezTo>
                <a:cubicBezTo>
                  <a:pt x="857251" y="169718"/>
                  <a:pt x="852055" y="280554"/>
                  <a:pt x="831273" y="301336"/>
                </a:cubicBezTo>
                <a:cubicBezTo>
                  <a:pt x="810491" y="322118"/>
                  <a:pt x="737755" y="290945"/>
                  <a:pt x="737755" y="290945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6490857" y="2026228"/>
            <a:ext cx="231513" cy="645571"/>
          </a:xfrm>
          <a:custGeom>
            <a:avLst/>
            <a:gdLst>
              <a:gd name="connsiteX0" fmla="*/ 0 w 231513"/>
              <a:gd name="connsiteY0" fmla="*/ 0 h 645571"/>
              <a:gd name="connsiteX1" fmla="*/ 93518 w 231513"/>
              <a:gd name="connsiteY1" fmla="*/ 280555 h 645571"/>
              <a:gd name="connsiteX2" fmla="*/ 197427 w 231513"/>
              <a:gd name="connsiteY2" fmla="*/ 633846 h 645571"/>
              <a:gd name="connsiteX3" fmla="*/ 228600 w 231513"/>
              <a:gd name="connsiteY3" fmla="*/ 509155 h 645571"/>
              <a:gd name="connsiteX4" fmla="*/ 135081 w 231513"/>
              <a:gd name="connsiteY4" fmla="*/ 644237 h 645571"/>
              <a:gd name="connsiteX5" fmla="*/ 51954 w 231513"/>
              <a:gd name="connsiteY5" fmla="*/ 581891 h 645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1513" h="645571">
                <a:moveTo>
                  <a:pt x="0" y="0"/>
                </a:moveTo>
                <a:cubicBezTo>
                  <a:pt x="30307" y="87457"/>
                  <a:pt x="60614" y="174914"/>
                  <a:pt x="93518" y="280555"/>
                </a:cubicBezTo>
                <a:cubicBezTo>
                  <a:pt x="126422" y="386196"/>
                  <a:pt x="174913" y="595746"/>
                  <a:pt x="197427" y="633846"/>
                </a:cubicBezTo>
                <a:cubicBezTo>
                  <a:pt x="219941" y="671946"/>
                  <a:pt x="238991" y="507423"/>
                  <a:pt x="228600" y="509155"/>
                </a:cubicBezTo>
                <a:cubicBezTo>
                  <a:pt x="218209" y="510887"/>
                  <a:pt x="164522" y="632114"/>
                  <a:pt x="135081" y="644237"/>
                </a:cubicBezTo>
                <a:cubicBezTo>
                  <a:pt x="105640" y="656360"/>
                  <a:pt x="51954" y="581891"/>
                  <a:pt x="51954" y="58189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7052395" y="2929983"/>
            <a:ext cx="695760" cy="187291"/>
          </a:xfrm>
          <a:custGeom>
            <a:avLst/>
            <a:gdLst>
              <a:gd name="connsiteX0" fmla="*/ 695760 w 695760"/>
              <a:gd name="connsiteY0" fmla="*/ 187290 h 187290"/>
              <a:gd name="connsiteX1" fmla="*/ 165823 w 695760"/>
              <a:gd name="connsiteY1" fmla="*/ 135335 h 187290"/>
              <a:gd name="connsiteX2" fmla="*/ 20350 w 695760"/>
              <a:gd name="connsiteY2" fmla="*/ 93772 h 187290"/>
              <a:gd name="connsiteX3" fmla="*/ 217778 w 695760"/>
              <a:gd name="connsiteY3" fmla="*/ 253 h 187290"/>
              <a:gd name="connsiteX4" fmla="*/ 9960 w 695760"/>
              <a:gd name="connsiteY4" fmla="*/ 124944 h 187290"/>
              <a:gd name="connsiteX5" fmla="*/ 30741 w 695760"/>
              <a:gd name="connsiteY5" fmla="*/ 187290 h 187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5760" h="187290">
                <a:moveTo>
                  <a:pt x="695760" y="187290"/>
                </a:moveTo>
                <a:cubicBezTo>
                  <a:pt x="487075" y="169105"/>
                  <a:pt x="278391" y="150921"/>
                  <a:pt x="165823" y="135335"/>
                </a:cubicBezTo>
                <a:cubicBezTo>
                  <a:pt x="53255" y="119749"/>
                  <a:pt x="11691" y="116286"/>
                  <a:pt x="20350" y="93772"/>
                </a:cubicBezTo>
                <a:cubicBezTo>
                  <a:pt x="29009" y="71258"/>
                  <a:pt x="219510" y="-4942"/>
                  <a:pt x="217778" y="253"/>
                </a:cubicBezTo>
                <a:cubicBezTo>
                  <a:pt x="216046" y="5448"/>
                  <a:pt x="41133" y="93771"/>
                  <a:pt x="9960" y="124944"/>
                </a:cubicBezTo>
                <a:cubicBezTo>
                  <a:pt x="-21213" y="156117"/>
                  <a:pt x="30741" y="187290"/>
                  <a:pt x="30741" y="18729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Freeform 82"/>
          <p:cNvSpPr/>
          <p:nvPr/>
        </p:nvSpPr>
        <p:spPr>
          <a:xfrm>
            <a:off x="6347148" y="4174428"/>
            <a:ext cx="891853" cy="231317"/>
          </a:xfrm>
          <a:custGeom>
            <a:avLst/>
            <a:gdLst>
              <a:gd name="connsiteX0" fmla="*/ 891853 w 891853"/>
              <a:gd name="connsiteY0" fmla="*/ 231317 h 231317"/>
              <a:gd name="connsiteX1" fmla="*/ 507389 w 891853"/>
              <a:gd name="connsiteY1" fmla="*/ 179363 h 231317"/>
              <a:gd name="connsiteX2" fmla="*/ 8626 w 891853"/>
              <a:gd name="connsiteY2" fmla="*/ 23499 h 231317"/>
              <a:gd name="connsiteX3" fmla="*/ 299571 w 891853"/>
              <a:gd name="connsiteY3" fmla="*/ 2717 h 231317"/>
              <a:gd name="connsiteX4" fmla="*/ 8626 w 891853"/>
              <a:gd name="connsiteY4" fmla="*/ 44281 h 231317"/>
              <a:gd name="connsiteX5" fmla="*/ 70971 w 891853"/>
              <a:gd name="connsiteY5" fmla="*/ 168972 h 231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91853" h="231317">
                <a:moveTo>
                  <a:pt x="891853" y="231317"/>
                </a:moveTo>
                <a:cubicBezTo>
                  <a:pt x="773223" y="222658"/>
                  <a:pt x="654593" y="213999"/>
                  <a:pt x="507389" y="179363"/>
                </a:cubicBezTo>
                <a:cubicBezTo>
                  <a:pt x="360185" y="144727"/>
                  <a:pt x="43262" y="52940"/>
                  <a:pt x="8626" y="23499"/>
                </a:cubicBezTo>
                <a:cubicBezTo>
                  <a:pt x="-26010" y="-5942"/>
                  <a:pt x="299571" y="-747"/>
                  <a:pt x="299571" y="2717"/>
                </a:cubicBezTo>
                <a:cubicBezTo>
                  <a:pt x="299571" y="6181"/>
                  <a:pt x="46726" y="16572"/>
                  <a:pt x="8626" y="44281"/>
                </a:cubicBezTo>
                <a:cubicBezTo>
                  <a:pt x="-29474" y="71990"/>
                  <a:pt x="70971" y="168972"/>
                  <a:pt x="70971" y="16897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reeform 83"/>
          <p:cNvSpPr/>
          <p:nvPr/>
        </p:nvSpPr>
        <p:spPr>
          <a:xfrm>
            <a:off x="5566065" y="4426479"/>
            <a:ext cx="557236" cy="598759"/>
          </a:xfrm>
          <a:custGeom>
            <a:avLst/>
            <a:gdLst>
              <a:gd name="connsiteX0" fmla="*/ 0 w 557236"/>
              <a:gd name="connsiteY0" fmla="*/ 581940 h 598759"/>
              <a:gd name="connsiteX1" fmla="*/ 83127 w 557236"/>
              <a:gd name="connsiteY1" fmla="*/ 529986 h 598759"/>
              <a:gd name="connsiteX2" fmla="*/ 498763 w 557236"/>
              <a:gd name="connsiteY2" fmla="*/ 31222 h 598759"/>
              <a:gd name="connsiteX3" fmla="*/ 280554 w 557236"/>
              <a:gd name="connsiteY3" fmla="*/ 197477 h 598759"/>
              <a:gd name="connsiteX4" fmla="*/ 529936 w 557236"/>
              <a:gd name="connsiteY4" fmla="*/ 49 h 598759"/>
              <a:gd name="connsiteX5" fmla="*/ 550718 w 557236"/>
              <a:gd name="connsiteY5" fmla="*/ 176695 h 598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7236" h="598759">
                <a:moveTo>
                  <a:pt x="0" y="581940"/>
                </a:moveTo>
                <a:cubicBezTo>
                  <a:pt x="0" y="601856"/>
                  <a:pt x="0" y="621772"/>
                  <a:pt x="83127" y="529986"/>
                </a:cubicBezTo>
                <a:cubicBezTo>
                  <a:pt x="166254" y="438200"/>
                  <a:pt x="465859" y="86640"/>
                  <a:pt x="498763" y="31222"/>
                </a:cubicBezTo>
                <a:cubicBezTo>
                  <a:pt x="531667" y="-24196"/>
                  <a:pt x="275359" y="202672"/>
                  <a:pt x="280554" y="197477"/>
                </a:cubicBezTo>
                <a:cubicBezTo>
                  <a:pt x="285749" y="192282"/>
                  <a:pt x="484909" y="3513"/>
                  <a:pt x="529936" y="49"/>
                </a:cubicBezTo>
                <a:cubicBezTo>
                  <a:pt x="574963" y="-3415"/>
                  <a:pt x="550718" y="176695"/>
                  <a:pt x="550718" y="17669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reeform 84"/>
          <p:cNvSpPr/>
          <p:nvPr/>
        </p:nvSpPr>
        <p:spPr>
          <a:xfrm>
            <a:off x="4682837" y="2036619"/>
            <a:ext cx="270423" cy="345363"/>
          </a:xfrm>
          <a:custGeom>
            <a:avLst/>
            <a:gdLst>
              <a:gd name="connsiteX0" fmla="*/ 103909 w 270422"/>
              <a:gd name="connsiteY0" fmla="*/ 0 h 345363"/>
              <a:gd name="connsiteX1" fmla="*/ 124691 w 270422"/>
              <a:gd name="connsiteY1" fmla="*/ 62346 h 345363"/>
              <a:gd name="connsiteX2" fmla="*/ 176646 w 270422"/>
              <a:gd name="connsiteY2" fmla="*/ 342900 h 345363"/>
              <a:gd name="connsiteX3" fmla="*/ 270164 w 270422"/>
              <a:gd name="connsiteY3" fmla="*/ 176646 h 345363"/>
              <a:gd name="connsiteX4" fmla="*/ 145473 w 270422"/>
              <a:gd name="connsiteY4" fmla="*/ 342900 h 345363"/>
              <a:gd name="connsiteX5" fmla="*/ 0 w 270422"/>
              <a:gd name="connsiteY5" fmla="*/ 280555 h 345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0422" h="345363">
                <a:moveTo>
                  <a:pt x="103909" y="0"/>
                </a:moveTo>
                <a:cubicBezTo>
                  <a:pt x="108238" y="2598"/>
                  <a:pt x="112568" y="5196"/>
                  <a:pt x="124691" y="62346"/>
                </a:cubicBezTo>
                <a:cubicBezTo>
                  <a:pt x="136814" y="119496"/>
                  <a:pt x="152401" y="323850"/>
                  <a:pt x="176646" y="342900"/>
                </a:cubicBezTo>
                <a:cubicBezTo>
                  <a:pt x="200892" y="361950"/>
                  <a:pt x="275359" y="176646"/>
                  <a:pt x="270164" y="176646"/>
                </a:cubicBezTo>
                <a:cubicBezTo>
                  <a:pt x="264969" y="176646"/>
                  <a:pt x="190500" y="325582"/>
                  <a:pt x="145473" y="342900"/>
                </a:cubicBezTo>
                <a:cubicBezTo>
                  <a:pt x="100446" y="360218"/>
                  <a:pt x="0" y="280555"/>
                  <a:pt x="0" y="28055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Freeform 85"/>
          <p:cNvSpPr/>
          <p:nvPr/>
        </p:nvSpPr>
        <p:spPr>
          <a:xfrm>
            <a:off x="3277409" y="2760716"/>
            <a:ext cx="304695" cy="555369"/>
          </a:xfrm>
          <a:custGeom>
            <a:avLst/>
            <a:gdLst>
              <a:gd name="connsiteX0" fmla="*/ 0 w 343602"/>
              <a:gd name="connsiteY0" fmla="*/ 0 h 759920"/>
              <a:gd name="connsiteX1" fmla="*/ 124691 w 343602"/>
              <a:gd name="connsiteY1" fmla="*/ 228600 h 759920"/>
              <a:gd name="connsiteX2" fmla="*/ 301336 w 343602"/>
              <a:gd name="connsiteY2" fmla="*/ 696191 h 759920"/>
              <a:gd name="connsiteX3" fmla="*/ 342900 w 343602"/>
              <a:gd name="connsiteY3" fmla="*/ 457200 h 759920"/>
              <a:gd name="connsiteX4" fmla="*/ 280555 w 343602"/>
              <a:gd name="connsiteY4" fmla="*/ 748145 h 759920"/>
              <a:gd name="connsiteX5" fmla="*/ 145473 w 343602"/>
              <a:gd name="connsiteY5" fmla="*/ 675409 h 759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3602" h="759920">
                <a:moveTo>
                  <a:pt x="0" y="0"/>
                </a:moveTo>
                <a:cubicBezTo>
                  <a:pt x="37234" y="56284"/>
                  <a:pt x="74468" y="112568"/>
                  <a:pt x="124691" y="228600"/>
                </a:cubicBezTo>
                <a:cubicBezTo>
                  <a:pt x="174914" y="344632"/>
                  <a:pt x="264968" y="658091"/>
                  <a:pt x="301336" y="696191"/>
                </a:cubicBezTo>
                <a:cubicBezTo>
                  <a:pt x="337704" y="734291"/>
                  <a:pt x="346364" y="448541"/>
                  <a:pt x="342900" y="457200"/>
                </a:cubicBezTo>
                <a:cubicBezTo>
                  <a:pt x="339437" y="465859"/>
                  <a:pt x="313460" y="711777"/>
                  <a:pt x="280555" y="748145"/>
                </a:cubicBezTo>
                <a:cubicBezTo>
                  <a:pt x="247650" y="784513"/>
                  <a:pt x="196561" y="729961"/>
                  <a:pt x="145473" y="67540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Freeform 86"/>
          <p:cNvSpPr/>
          <p:nvPr/>
        </p:nvSpPr>
        <p:spPr>
          <a:xfrm>
            <a:off x="2490355" y="3335459"/>
            <a:ext cx="872836" cy="203608"/>
          </a:xfrm>
          <a:custGeom>
            <a:avLst/>
            <a:gdLst>
              <a:gd name="connsiteX0" fmla="*/ 0 w 872836"/>
              <a:gd name="connsiteY0" fmla="*/ 114324 h 203608"/>
              <a:gd name="connsiteX1" fmla="*/ 311727 w 872836"/>
              <a:gd name="connsiteY1" fmla="*/ 93542 h 203608"/>
              <a:gd name="connsiteX2" fmla="*/ 748145 w 872836"/>
              <a:gd name="connsiteY2" fmla="*/ 93542 h 203608"/>
              <a:gd name="connsiteX3" fmla="*/ 872836 w 872836"/>
              <a:gd name="connsiteY3" fmla="*/ 103933 h 203608"/>
              <a:gd name="connsiteX4" fmla="*/ 748145 w 872836"/>
              <a:gd name="connsiteY4" fmla="*/ 24 h 203608"/>
              <a:gd name="connsiteX5" fmla="*/ 852054 w 872836"/>
              <a:gd name="connsiteY5" fmla="*/ 114324 h 203608"/>
              <a:gd name="connsiteX6" fmla="*/ 748145 w 872836"/>
              <a:gd name="connsiteY6" fmla="*/ 197451 h 203608"/>
              <a:gd name="connsiteX7" fmla="*/ 800100 w 872836"/>
              <a:gd name="connsiteY7" fmla="*/ 197451 h 203608"/>
              <a:gd name="connsiteX8" fmla="*/ 768927 w 872836"/>
              <a:gd name="connsiteY8" fmla="*/ 197451 h 203608"/>
              <a:gd name="connsiteX9" fmla="*/ 727363 w 872836"/>
              <a:gd name="connsiteY9" fmla="*/ 155887 h 203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2836" h="203608">
                <a:moveTo>
                  <a:pt x="0" y="114324"/>
                </a:moveTo>
                <a:cubicBezTo>
                  <a:pt x="93518" y="105665"/>
                  <a:pt x="187036" y="97006"/>
                  <a:pt x="311727" y="93542"/>
                </a:cubicBezTo>
                <a:cubicBezTo>
                  <a:pt x="436418" y="90078"/>
                  <a:pt x="654627" y="91810"/>
                  <a:pt x="748145" y="93542"/>
                </a:cubicBezTo>
                <a:cubicBezTo>
                  <a:pt x="841663" y="95274"/>
                  <a:pt x="872836" y="119519"/>
                  <a:pt x="872836" y="103933"/>
                </a:cubicBezTo>
                <a:cubicBezTo>
                  <a:pt x="872836" y="88347"/>
                  <a:pt x="751609" y="-1708"/>
                  <a:pt x="748145" y="24"/>
                </a:cubicBezTo>
                <a:cubicBezTo>
                  <a:pt x="744681" y="1756"/>
                  <a:pt x="852054" y="81420"/>
                  <a:pt x="852054" y="114324"/>
                </a:cubicBezTo>
                <a:cubicBezTo>
                  <a:pt x="852054" y="147228"/>
                  <a:pt x="756804" y="183597"/>
                  <a:pt x="748145" y="197451"/>
                </a:cubicBezTo>
                <a:cubicBezTo>
                  <a:pt x="739486" y="211305"/>
                  <a:pt x="800100" y="197451"/>
                  <a:pt x="800100" y="197451"/>
                </a:cubicBezTo>
                <a:cubicBezTo>
                  <a:pt x="803564" y="197451"/>
                  <a:pt x="781050" y="204378"/>
                  <a:pt x="768927" y="197451"/>
                </a:cubicBezTo>
                <a:cubicBezTo>
                  <a:pt x="756804" y="190524"/>
                  <a:pt x="727363" y="155887"/>
                  <a:pt x="727363" y="15588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Freeform 87"/>
          <p:cNvSpPr/>
          <p:nvPr/>
        </p:nvSpPr>
        <p:spPr>
          <a:xfrm>
            <a:off x="3174521" y="3636798"/>
            <a:ext cx="593915" cy="758559"/>
          </a:xfrm>
          <a:custGeom>
            <a:avLst/>
            <a:gdLst>
              <a:gd name="connsiteX0" fmla="*/ 1633 w 593914"/>
              <a:gd name="connsiteY0" fmla="*/ 758559 h 758559"/>
              <a:gd name="connsiteX1" fmla="*/ 53587 w 593914"/>
              <a:gd name="connsiteY1" fmla="*/ 685822 h 758559"/>
              <a:gd name="connsiteX2" fmla="*/ 354923 w 593914"/>
              <a:gd name="connsiteY2" fmla="*/ 342922 h 758559"/>
              <a:gd name="connsiteX3" fmla="*/ 427660 w 593914"/>
              <a:gd name="connsiteY3" fmla="*/ 51977 h 758559"/>
              <a:gd name="connsiteX4" fmla="*/ 334142 w 593914"/>
              <a:gd name="connsiteY4" fmla="*/ 103931 h 758559"/>
              <a:gd name="connsiteX5" fmla="*/ 438051 w 593914"/>
              <a:gd name="connsiteY5" fmla="*/ 22 h 758559"/>
              <a:gd name="connsiteX6" fmla="*/ 593914 w 593914"/>
              <a:gd name="connsiteY6" fmla="*/ 114322 h 758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914" h="758559">
                <a:moveTo>
                  <a:pt x="1633" y="758559"/>
                </a:moveTo>
                <a:cubicBezTo>
                  <a:pt x="-1831" y="756827"/>
                  <a:pt x="-5295" y="755095"/>
                  <a:pt x="53587" y="685822"/>
                </a:cubicBezTo>
                <a:cubicBezTo>
                  <a:pt x="112469" y="616549"/>
                  <a:pt x="292578" y="448563"/>
                  <a:pt x="354923" y="342922"/>
                </a:cubicBezTo>
                <a:cubicBezTo>
                  <a:pt x="417269" y="237281"/>
                  <a:pt x="431123" y="91809"/>
                  <a:pt x="427660" y="51977"/>
                </a:cubicBezTo>
                <a:cubicBezTo>
                  <a:pt x="424197" y="12145"/>
                  <a:pt x="332410" y="112590"/>
                  <a:pt x="334142" y="103931"/>
                </a:cubicBezTo>
                <a:cubicBezTo>
                  <a:pt x="335874" y="95272"/>
                  <a:pt x="394756" y="-1710"/>
                  <a:pt x="438051" y="22"/>
                </a:cubicBezTo>
                <a:cubicBezTo>
                  <a:pt x="481346" y="1754"/>
                  <a:pt x="593914" y="114322"/>
                  <a:pt x="593914" y="11432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itle 1"/>
          <p:cNvSpPr>
            <a:spLocks noGrp="1"/>
          </p:cNvSpPr>
          <p:nvPr>
            <p:ph type="title"/>
          </p:nvPr>
        </p:nvSpPr>
        <p:spPr>
          <a:xfrm>
            <a:off x="431372" y="299639"/>
            <a:ext cx="9902369" cy="1143000"/>
          </a:xfrm>
        </p:spPr>
        <p:txBody>
          <a:bodyPr>
            <a:normAutofit/>
          </a:bodyPr>
          <a:lstStyle/>
          <a:p>
            <a:r>
              <a:rPr lang="en-US" dirty="0">
                <a:latin typeface="Powderfinger Type" charset="0"/>
                <a:ea typeface="Powderfinger Type" charset="0"/>
                <a:cs typeface="Powderfinger Type" charset="0"/>
              </a:rPr>
              <a:t>Content Distribution Networks</a:t>
            </a:r>
          </a:p>
        </p:txBody>
      </p:sp>
    </p:spTree>
    <p:extLst>
      <p:ext uri="{BB962C8B-B14F-4D97-AF65-F5344CB8AC3E}">
        <p14:creationId xmlns:p14="http://schemas.microsoft.com/office/powerpoint/2010/main" val="17623374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owderfinger Type" charset="0"/>
                <a:ea typeface="Powderfinger Type" charset="0"/>
                <a:cs typeface="Powderfinger Type" charset="0"/>
              </a:rPr>
              <a:t>Let them eat data!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en-US" dirty="0"/>
              <a:t>The rise of the Content Distribution Network</a:t>
            </a:r>
          </a:p>
          <a:p>
            <a:pPr lvl="1">
              <a:spcAft>
                <a:spcPts val="800"/>
              </a:spcAft>
            </a:pPr>
            <a:r>
              <a:rPr lang="en-US" dirty="0"/>
              <a:t>Replicate content caches close to large user populations</a:t>
            </a:r>
          </a:p>
          <a:p>
            <a:pPr lvl="1">
              <a:spcAft>
                <a:spcPts val="800"/>
              </a:spcAft>
            </a:pPr>
            <a:r>
              <a:rPr lang="en-US" dirty="0"/>
              <a:t>The  challenge of delivering many replicant service requests  over high delay network paths is replaced by the task of updating a set of local caches by the content distribution system and then serving user service requests over the access network</a:t>
            </a:r>
          </a:p>
          <a:p>
            <a:pPr lvl="1">
              <a:spcAft>
                <a:spcPts val="800"/>
              </a:spcAft>
            </a:pPr>
            <a:r>
              <a:rPr lang="en-US" dirty="0"/>
              <a:t>Reduced service latency, increased service resilience, happy customers!</a:t>
            </a:r>
          </a:p>
          <a:p>
            <a:pPr lvl="1">
              <a:spcAft>
                <a:spcPts val="8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9106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96B16-B7FD-3DAB-C3EB-BDF309697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Replicate Service?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6C3121-3140-4A13-A18B-4B6ECCECAF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IP Anycast</a:t>
            </a:r>
          </a:p>
          <a:p>
            <a:pPr lvl="1"/>
            <a:r>
              <a:rPr lang="en-US" dirty="0"/>
              <a:t>Use the DNS to map the service name to an IP address </a:t>
            </a:r>
          </a:p>
          <a:p>
            <a:pPr lvl="1"/>
            <a:r>
              <a:rPr lang="en-US" dirty="0"/>
              <a:t>Originate a route to this service address in BGP from many  locations</a:t>
            </a:r>
          </a:p>
          <a:p>
            <a:pPr lvl="1"/>
            <a:r>
              <a:rPr lang="en-US" dirty="0"/>
              <a:t>Use the BGP’s preference for “shortest path” to offer the closet instance of each service platform to each user</a:t>
            </a:r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6188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showing the number of the number of people&#10;&#10;AI-generated content may be incorrect.">
            <a:extLst>
              <a:ext uri="{FF2B5EF4-FFF2-40B4-BE49-F238E27FC236}">
                <a16:creationId xmlns:a16="http://schemas.microsoft.com/office/drawing/2014/main" id="{B59F9100-2237-EBF3-F542-CABC5AEA79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0644" y="2169883"/>
            <a:ext cx="5501356" cy="41388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02ECFC-DCFE-BA91-C09E-59AB9A2E4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Replicate Service?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0F0CF-16BC-DFA1-650A-80F3ED0CC0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624" y="1825625"/>
            <a:ext cx="6329855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IP Anycast has some issues :</a:t>
            </a:r>
          </a:p>
          <a:p>
            <a:r>
              <a:rPr lang="en-US" sz="2400" dirty="0"/>
              <a:t>BGP routes on minimizing AS Path length, not delay, load or responsiveness</a:t>
            </a:r>
          </a:p>
          <a:p>
            <a:r>
              <a:rPr lang="en-US" sz="2400" dirty="0"/>
              <a:t>the BGP network is dense (heavily compressed) and the average AS Path length is too small</a:t>
            </a:r>
          </a:p>
          <a:p>
            <a:r>
              <a:rPr lang="en-US" sz="2400" dirty="0"/>
              <a:t>Route instability throws off long-held sessions </a:t>
            </a:r>
          </a:p>
          <a:p>
            <a:pPr marL="0" indent="0">
              <a:buNone/>
            </a:pPr>
            <a:r>
              <a:rPr lang="en-US" sz="2400" dirty="0"/>
              <a:t>This implies that Anycast service platforms are prone to poor service selection and low stability stability</a:t>
            </a:r>
          </a:p>
          <a:p>
            <a:pPr marL="0" indent="0">
              <a:buNone/>
            </a:pPr>
            <a:r>
              <a:rPr lang="en-US" sz="2400" dirty="0"/>
              <a:t>Which means that anycast works best for short, simple service transactions (e.g. DNS) and not for longer sustained transactions (e.g. video streaming)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190FC8-4E1D-D4A0-0143-97A4C181F333}"/>
              </a:ext>
            </a:extLst>
          </p:cNvPr>
          <p:cNvSpPr txBox="1"/>
          <p:nvPr/>
        </p:nvSpPr>
        <p:spPr>
          <a:xfrm>
            <a:off x="6901235" y="6295725"/>
            <a:ext cx="34659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25 years of BGP Average AS Path Length – AS131072</a:t>
            </a:r>
          </a:p>
        </p:txBody>
      </p:sp>
    </p:spTree>
    <p:extLst>
      <p:ext uri="{BB962C8B-B14F-4D97-AF65-F5344CB8AC3E}">
        <p14:creationId xmlns:p14="http://schemas.microsoft.com/office/powerpoint/2010/main" val="3587607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80AAF2-D4F5-3AB6-2A6B-2044399F94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6697D-C030-29E0-0E09-619F45701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Replicate Service?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63C4A8-E763-CEF2-4F5F-146D0ABF90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DNS Service Steering</a:t>
            </a:r>
          </a:p>
          <a:p>
            <a:pPr lvl="1"/>
            <a:r>
              <a:rPr lang="en-US" dirty="0"/>
              <a:t>Replicate the service on a number of platforms, each with their own IP address that is location-based.</a:t>
            </a:r>
          </a:p>
          <a:p>
            <a:pPr lvl="1"/>
            <a:r>
              <a:rPr lang="en-US" dirty="0"/>
              <a:t>Alter DNS authoritative servers to perform distance calculation between the DNS querier and the collection of available service platforms, and respond with the IP address of the “closest” service platform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456ED3-647F-00DD-C10C-4489B2360A69}"/>
              </a:ext>
            </a:extLst>
          </p:cNvPr>
          <p:cNvSpPr txBox="1"/>
          <p:nvPr/>
        </p:nvSpPr>
        <p:spPr>
          <a:xfrm>
            <a:off x="1303284" y="4834759"/>
            <a:ext cx="856035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$ dig </a:t>
            </a:r>
            <a:r>
              <a:rPr lang="en-US" dirty="0">
                <a:hlinkClick r:id="rId2"/>
              </a:rPr>
              <a:t>www.sbs.com.au</a:t>
            </a:r>
            <a:endParaRPr lang="en-US" dirty="0"/>
          </a:p>
          <a:p>
            <a:r>
              <a:rPr lang="en-US" dirty="0"/>
              <a:t>;; ANSWER SECTION:</a:t>
            </a:r>
          </a:p>
          <a:p>
            <a:r>
              <a:rPr lang="en-US" dirty="0" err="1"/>
              <a:t>www.sbs.com.au</a:t>
            </a:r>
            <a:r>
              <a:rPr lang="en-US" dirty="0"/>
              <a:t>.		179	IN	CNAME	</a:t>
            </a:r>
            <a:r>
              <a:rPr lang="en-US" dirty="0" err="1"/>
              <a:t>www.sbs.com.au.edgekey.net</a:t>
            </a:r>
            <a:r>
              <a:rPr lang="en-US" dirty="0"/>
              <a:t>.</a:t>
            </a:r>
          </a:p>
          <a:p>
            <a:r>
              <a:rPr lang="en-US" dirty="0" err="1"/>
              <a:t>www.sbs.com.au.edgekey.net</a:t>
            </a:r>
            <a:r>
              <a:rPr lang="en-US" dirty="0"/>
              <a:t>. 179	IN	CNAME	e7065.b.akamaiedge.net.</a:t>
            </a:r>
          </a:p>
          <a:p>
            <a:r>
              <a:rPr lang="en-US" dirty="0"/>
              <a:t>e7065.b.akamaiedge.net.	3	IN	A	104.116.108.252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1B5538-DF26-E352-6FAE-813639336ADB}"/>
              </a:ext>
            </a:extLst>
          </p:cNvPr>
          <p:cNvSpPr txBox="1"/>
          <p:nvPr/>
        </p:nvSpPr>
        <p:spPr>
          <a:xfrm>
            <a:off x="4056993" y="4635062"/>
            <a:ext cx="4689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hnbergHand" pitchFamily="2" charset="0"/>
              </a:rPr>
              <a:t>Client is located in Sydney, Australia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123329-A34D-2314-2506-3862E18D0A47}"/>
              </a:ext>
            </a:extLst>
          </p:cNvPr>
          <p:cNvSpPr txBox="1"/>
          <p:nvPr/>
        </p:nvSpPr>
        <p:spPr>
          <a:xfrm>
            <a:off x="4198882" y="6511784"/>
            <a:ext cx="4750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hnbergHand" pitchFamily="2" charset="0"/>
              </a:rPr>
              <a:t>Server is located in Sydney, Australia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65CCDB8-6892-BBFA-B0D8-A86E57D5CCAF}"/>
              </a:ext>
            </a:extLst>
          </p:cNvPr>
          <p:cNvSpPr/>
          <p:nvPr/>
        </p:nvSpPr>
        <p:spPr>
          <a:xfrm>
            <a:off x="3773202" y="4960883"/>
            <a:ext cx="893391" cy="210207"/>
          </a:xfrm>
          <a:custGeom>
            <a:avLst/>
            <a:gdLst>
              <a:gd name="connsiteX0" fmla="*/ 893391 w 893391"/>
              <a:gd name="connsiteY0" fmla="*/ 0 h 210207"/>
              <a:gd name="connsiteX1" fmla="*/ 42053 w 893391"/>
              <a:gd name="connsiteY1" fmla="*/ 115614 h 210207"/>
              <a:gd name="connsiteX2" fmla="*/ 189198 w 893391"/>
              <a:gd name="connsiteY2" fmla="*/ 10510 h 210207"/>
              <a:gd name="connsiteX3" fmla="*/ 12 w 893391"/>
              <a:gd name="connsiteY3" fmla="*/ 136634 h 210207"/>
              <a:gd name="connsiteX4" fmla="*/ 199708 w 893391"/>
              <a:gd name="connsiteY4" fmla="*/ 210207 h 210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391" h="210207">
                <a:moveTo>
                  <a:pt x="893391" y="0"/>
                </a:moveTo>
                <a:cubicBezTo>
                  <a:pt x="526404" y="56931"/>
                  <a:pt x="159418" y="113862"/>
                  <a:pt x="42053" y="115614"/>
                </a:cubicBezTo>
                <a:cubicBezTo>
                  <a:pt x="-75312" y="117366"/>
                  <a:pt x="196205" y="7007"/>
                  <a:pt x="189198" y="10510"/>
                </a:cubicBezTo>
                <a:cubicBezTo>
                  <a:pt x="182191" y="14013"/>
                  <a:pt x="-1740" y="103351"/>
                  <a:pt x="12" y="136634"/>
                </a:cubicBezTo>
                <a:cubicBezTo>
                  <a:pt x="1764" y="169917"/>
                  <a:pt x="100736" y="190062"/>
                  <a:pt x="199708" y="210207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A6D3B742-61C9-088A-3C7C-1FFE15221595}"/>
              </a:ext>
            </a:extLst>
          </p:cNvPr>
          <p:cNvSpPr/>
          <p:nvPr/>
        </p:nvSpPr>
        <p:spPr>
          <a:xfrm>
            <a:off x="6495393" y="6252549"/>
            <a:ext cx="604481" cy="274375"/>
          </a:xfrm>
          <a:custGeom>
            <a:avLst/>
            <a:gdLst>
              <a:gd name="connsiteX0" fmla="*/ 0 w 604481"/>
              <a:gd name="connsiteY0" fmla="*/ 274375 h 274375"/>
              <a:gd name="connsiteX1" fmla="*/ 578069 w 604481"/>
              <a:gd name="connsiteY1" fmla="*/ 22127 h 274375"/>
              <a:gd name="connsiteX2" fmla="*/ 378373 w 604481"/>
              <a:gd name="connsiteY2" fmla="*/ 11617 h 274375"/>
              <a:gd name="connsiteX3" fmla="*/ 599090 w 604481"/>
              <a:gd name="connsiteY3" fmla="*/ 11617 h 274375"/>
              <a:gd name="connsiteX4" fmla="*/ 515007 w 604481"/>
              <a:gd name="connsiteY4" fmla="*/ 137741 h 274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481" h="274375">
                <a:moveTo>
                  <a:pt x="0" y="274375"/>
                </a:moveTo>
                <a:cubicBezTo>
                  <a:pt x="257503" y="170147"/>
                  <a:pt x="515007" y="65920"/>
                  <a:pt x="578069" y="22127"/>
                </a:cubicBezTo>
                <a:cubicBezTo>
                  <a:pt x="641131" y="-21666"/>
                  <a:pt x="374870" y="13369"/>
                  <a:pt x="378373" y="11617"/>
                </a:cubicBezTo>
                <a:cubicBezTo>
                  <a:pt x="381876" y="9865"/>
                  <a:pt x="576318" y="-9404"/>
                  <a:pt x="599090" y="11617"/>
                </a:cubicBezTo>
                <a:cubicBezTo>
                  <a:pt x="621862" y="32638"/>
                  <a:pt x="568434" y="85189"/>
                  <a:pt x="515007" y="137741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873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BB5946-F310-7A6A-2D95-CE9EE4557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2A104-09F7-0589-0136-7A5733501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Replicate Service?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E39B98-639B-446D-CC2D-C0EAAE96C2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DNS Service Steering</a:t>
            </a:r>
          </a:p>
          <a:p>
            <a:pPr lvl="1"/>
            <a:r>
              <a:rPr lang="en-US" dirty="0"/>
              <a:t>Replicate the service on a number of platforms, each with their own IP address that is location-based.</a:t>
            </a:r>
          </a:p>
          <a:p>
            <a:pPr lvl="1"/>
            <a:r>
              <a:rPr lang="en-US" dirty="0"/>
              <a:t>Alter DNS authoritative servers to perform distance calculation between the DNS querier and the collection of available service platforms, and respond with the IP address of the “closest” service platform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D42281-0A72-E66F-BE9D-696F5A990737}"/>
              </a:ext>
            </a:extLst>
          </p:cNvPr>
          <p:cNvSpPr txBox="1"/>
          <p:nvPr/>
        </p:nvSpPr>
        <p:spPr>
          <a:xfrm>
            <a:off x="1303284" y="4834759"/>
            <a:ext cx="856035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$ dig </a:t>
            </a:r>
            <a:r>
              <a:rPr lang="en-US" dirty="0">
                <a:hlinkClick r:id="rId2"/>
              </a:rPr>
              <a:t>www.sbs.com.au</a:t>
            </a:r>
            <a:endParaRPr lang="en-US" dirty="0"/>
          </a:p>
          <a:p>
            <a:r>
              <a:rPr lang="en-US" dirty="0"/>
              <a:t>;; ANSWER SECTION:</a:t>
            </a:r>
          </a:p>
          <a:p>
            <a:r>
              <a:rPr lang="en-US" dirty="0" err="1"/>
              <a:t>www.sbs.com.au</a:t>
            </a:r>
            <a:r>
              <a:rPr lang="en-US" dirty="0"/>
              <a:t>.		250	IN	CNAME	</a:t>
            </a:r>
            <a:r>
              <a:rPr lang="en-US" dirty="0" err="1"/>
              <a:t>www.sbs.com.au.edgekey.net</a:t>
            </a:r>
            <a:r>
              <a:rPr lang="en-US" dirty="0"/>
              <a:t>.</a:t>
            </a:r>
          </a:p>
          <a:p>
            <a:r>
              <a:rPr lang="en-US" dirty="0" err="1"/>
              <a:t>www.sbs.com.au.edgekey.net</a:t>
            </a:r>
            <a:r>
              <a:rPr lang="en-US" dirty="0"/>
              <a:t>. 235	IN	CNAME	e7065.b.akamaiedge.net.</a:t>
            </a:r>
          </a:p>
          <a:p>
            <a:r>
              <a:rPr lang="en-US" dirty="0"/>
              <a:t>e7065.b.akamaiedge.net.	20	IN	A	23.35.228.216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3C8458-9792-9995-2993-D0FE89056924}"/>
              </a:ext>
            </a:extLst>
          </p:cNvPr>
          <p:cNvSpPr txBox="1"/>
          <p:nvPr/>
        </p:nvSpPr>
        <p:spPr>
          <a:xfrm>
            <a:off x="4056993" y="4635062"/>
            <a:ext cx="5221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hnbergHand" pitchFamily="2" charset="0"/>
              </a:rPr>
              <a:t>Client is located in Frankfurt, Germany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BE6183-C2FC-8D6E-295D-3D310ACC21F1}"/>
              </a:ext>
            </a:extLst>
          </p:cNvPr>
          <p:cNvSpPr txBox="1"/>
          <p:nvPr/>
        </p:nvSpPr>
        <p:spPr>
          <a:xfrm>
            <a:off x="4198882" y="6511784"/>
            <a:ext cx="5157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hnbergHand" pitchFamily="2" charset="0"/>
              </a:rPr>
              <a:t>Server is located in Frankfurt, Germany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150CDB61-FE34-3CFF-8DA4-FAC814CF2214}"/>
              </a:ext>
            </a:extLst>
          </p:cNvPr>
          <p:cNvSpPr/>
          <p:nvPr/>
        </p:nvSpPr>
        <p:spPr>
          <a:xfrm>
            <a:off x="3773202" y="4960883"/>
            <a:ext cx="893391" cy="210207"/>
          </a:xfrm>
          <a:custGeom>
            <a:avLst/>
            <a:gdLst>
              <a:gd name="connsiteX0" fmla="*/ 893391 w 893391"/>
              <a:gd name="connsiteY0" fmla="*/ 0 h 210207"/>
              <a:gd name="connsiteX1" fmla="*/ 42053 w 893391"/>
              <a:gd name="connsiteY1" fmla="*/ 115614 h 210207"/>
              <a:gd name="connsiteX2" fmla="*/ 189198 w 893391"/>
              <a:gd name="connsiteY2" fmla="*/ 10510 h 210207"/>
              <a:gd name="connsiteX3" fmla="*/ 12 w 893391"/>
              <a:gd name="connsiteY3" fmla="*/ 136634 h 210207"/>
              <a:gd name="connsiteX4" fmla="*/ 199708 w 893391"/>
              <a:gd name="connsiteY4" fmla="*/ 210207 h 210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391" h="210207">
                <a:moveTo>
                  <a:pt x="893391" y="0"/>
                </a:moveTo>
                <a:cubicBezTo>
                  <a:pt x="526404" y="56931"/>
                  <a:pt x="159418" y="113862"/>
                  <a:pt x="42053" y="115614"/>
                </a:cubicBezTo>
                <a:cubicBezTo>
                  <a:pt x="-75312" y="117366"/>
                  <a:pt x="196205" y="7007"/>
                  <a:pt x="189198" y="10510"/>
                </a:cubicBezTo>
                <a:cubicBezTo>
                  <a:pt x="182191" y="14013"/>
                  <a:pt x="-1740" y="103351"/>
                  <a:pt x="12" y="136634"/>
                </a:cubicBezTo>
                <a:cubicBezTo>
                  <a:pt x="1764" y="169917"/>
                  <a:pt x="100736" y="190062"/>
                  <a:pt x="199708" y="210207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E20A4552-736D-8B0E-DBE7-693665C6079E}"/>
              </a:ext>
            </a:extLst>
          </p:cNvPr>
          <p:cNvSpPr/>
          <p:nvPr/>
        </p:nvSpPr>
        <p:spPr>
          <a:xfrm>
            <a:off x="6495393" y="6252549"/>
            <a:ext cx="604481" cy="274375"/>
          </a:xfrm>
          <a:custGeom>
            <a:avLst/>
            <a:gdLst>
              <a:gd name="connsiteX0" fmla="*/ 0 w 604481"/>
              <a:gd name="connsiteY0" fmla="*/ 274375 h 274375"/>
              <a:gd name="connsiteX1" fmla="*/ 578069 w 604481"/>
              <a:gd name="connsiteY1" fmla="*/ 22127 h 274375"/>
              <a:gd name="connsiteX2" fmla="*/ 378373 w 604481"/>
              <a:gd name="connsiteY2" fmla="*/ 11617 h 274375"/>
              <a:gd name="connsiteX3" fmla="*/ 599090 w 604481"/>
              <a:gd name="connsiteY3" fmla="*/ 11617 h 274375"/>
              <a:gd name="connsiteX4" fmla="*/ 515007 w 604481"/>
              <a:gd name="connsiteY4" fmla="*/ 137741 h 274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481" h="274375">
                <a:moveTo>
                  <a:pt x="0" y="274375"/>
                </a:moveTo>
                <a:cubicBezTo>
                  <a:pt x="257503" y="170147"/>
                  <a:pt x="515007" y="65920"/>
                  <a:pt x="578069" y="22127"/>
                </a:cubicBezTo>
                <a:cubicBezTo>
                  <a:pt x="641131" y="-21666"/>
                  <a:pt x="374870" y="13369"/>
                  <a:pt x="378373" y="11617"/>
                </a:cubicBezTo>
                <a:cubicBezTo>
                  <a:pt x="381876" y="9865"/>
                  <a:pt x="576318" y="-9404"/>
                  <a:pt x="599090" y="11617"/>
                </a:cubicBezTo>
                <a:cubicBezTo>
                  <a:pt x="621862" y="32638"/>
                  <a:pt x="568434" y="85189"/>
                  <a:pt x="515007" y="137741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0144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20AF7-0AB8-1748-DF3F-6645A47CC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Replicate Service?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5626E7-2EC8-721E-4443-EB523CB307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DNS Steering has some issues:</a:t>
            </a:r>
          </a:p>
          <a:p>
            <a:pPr lvl="1"/>
            <a:r>
              <a:rPr lang="en-US" dirty="0"/>
              <a:t>This approach assumes that the DNS recursive resolver is located close to the end client - which breaks down with the use of remote DNS recursive resolvers (Google, Cloudflare, Quad 9)</a:t>
            </a:r>
          </a:p>
          <a:p>
            <a:pPr lvl="2"/>
            <a:r>
              <a:rPr lang="en-US" dirty="0"/>
              <a:t>The inclusion of the Client’s subnet into the DNS Query is somewhat of a privacy leak  </a:t>
            </a:r>
          </a:p>
          <a:p>
            <a:pPr lvl="1"/>
            <a:r>
              <a:rPr lang="en-US" dirty="0"/>
              <a:t>Dynamic changes to the service constellation is hard to control due to DNS content caching.</a:t>
            </a:r>
          </a:p>
          <a:p>
            <a:pPr lvl="1"/>
            <a:r>
              <a:rPr lang="en-US" dirty="0"/>
              <a:t>Load Balancing across multiple service platforms can be challenging</a:t>
            </a:r>
          </a:p>
        </p:txBody>
      </p:sp>
    </p:spTree>
    <p:extLst>
      <p:ext uri="{BB962C8B-B14F-4D97-AF65-F5344CB8AC3E}">
        <p14:creationId xmlns:p14="http://schemas.microsoft.com/office/powerpoint/2010/main" val="10356351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30539-98D6-574E-B208-26F1029D2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Replicate Service?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3537DE-BDEB-E9F0-33AA-5D24AD3BA4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Application Steering</a:t>
            </a:r>
          </a:p>
          <a:p>
            <a:pPr lvl="1"/>
            <a:r>
              <a:rPr lang="en-US" dirty="0"/>
              <a:t>Break the content into separate service “chunks”</a:t>
            </a:r>
          </a:p>
          <a:p>
            <a:pPr lvl="1"/>
            <a:r>
              <a:rPr lang="en-US" dirty="0"/>
              <a:t>Replicate the service chunks on a number of platforms, each with their own IP address that is location-based.</a:t>
            </a:r>
          </a:p>
          <a:p>
            <a:pPr lvl="1"/>
            <a:r>
              <a:rPr lang="en-US" dirty="0"/>
              <a:t>Have the application direct the client to the “closest” chunk server</a:t>
            </a:r>
          </a:p>
          <a:p>
            <a:pPr lvl="1"/>
            <a:r>
              <a:rPr lang="en-US" dirty="0"/>
              <a:t>Reassign the client to a different server location if application performance falls below some threshold</a:t>
            </a:r>
          </a:p>
        </p:txBody>
      </p:sp>
    </p:spTree>
    <p:extLst>
      <p:ext uri="{BB962C8B-B14F-4D97-AF65-F5344CB8AC3E}">
        <p14:creationId xmlns:p14="http://schemas.microsoft.com/office/powerpoint/2010/main" val="32094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74C6A-B3FC-144D-A232-CB5694A22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The Great Telegraph Boom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8BAE2E3-96E2-614C-A04E-C2B0B9E688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63254" y="1899766"/>
            <a:ext cx="5372022" cy="43513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559B20-6227-5B4F-BD2B-F0287CA61CA9}"/>
              </a:ext>
            </a:extLst>
          </p:cNvPr>
          <p:cNvSpPr txBox="1"/>
          <p:nvPr/>
        </p:nvSpPr>
        <p:spPr>
          <a:xfrm>
            <a:off x="456724" y="1690688"/>
            <a:ext cx="590653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The period from the 1850’s to the 1900 saw major investments in national and international telegraph cable systems</a:t>
            </a:r>
          </a:p>
          <a:p>
            <a:endParaRPr lang="en-AU" dirty="0"/>
          </a:p>
          <a:p>
            <a:r>
              <a:rPr lang="en-AU" dirty="0"/>
              <a:t>Most of the initial international  investment activity was from the UK – by 1982 British companies owned and operated two thirds of the world’s telegraph cables.</a:t>
            </a:r>
          </a:p>
          <a:p>
            <a:endParaRPr lang="en-AU" dirty="0"/>
          </a:p>
          <a:p>
            <a:r>
              <a:rPr lang="en-AU" dirty="0"/>
              <a:t>In the US newspapers expanded 5-fold in the period 1840 – 1860 as 50,000 miles of telegraph cable were installed</a:t>
            </a:r>
          </a:p>
          <a:p>
            <a:endParaRPr lang="en-AU" dirty="0"/>
          </a:p>
          <a:p>
            <a:r>
              <a:rPr lang="en-AU" dirty="0"/>
              <a:t>When combined with the railway this became an effective means for the projection of power and control – enterprises saw opportunities in extensive reach, creating private monopolies to complement the older state-sponsored monopolies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742498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F87A1-E388-D597-7BCF-E263EA944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Service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50060D-BE29-AB4B-6E53-9F4DAC186D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IP anycast </a:t>
            </a:r>
            <a:r>
              <a:rPr lang="en-US" dirty="0"/>
              <a:t>is highly effective for short transactions (</a:t>
            </a:r>
            <a:r>
              <a:rPr lang="en-US" sz="2000" dirty="0"/>
              <a:t>e.g., DNS over UDP</a:t>
            </a:r>
            <a:r>
              <a:rPr lang="en-US" dirty="0"/>
              <a:t>)</a:t>
            </a:r>
          </a:p>
          <a:p>
            <a:r>
              <a:rPr lang="en-US" b="1" dirty="0"/>
              <a:t>DNS steering</a:t>
            </a:r>
            <a:r>
              <a:rPr lang="en-US" dirty="0"/>
              <a:t> is effective for high-speed service transactions</a:t>
            </a:r>
          </a:p>
          <a:p>
            <a:r>
              <a:rPr lang="en-US" b="1" dirty="0"/>
              <a:t>Application steering</a:t>
            </a:r>
            <a:r>
              <a:rPr lang="en-US" dirty="0"/>
              <a:t> is effective for extended transactions using decomposable elements (</a:t>
            </a:r>
            <a:r>
              <a:rPr lang="en-US" sz="2000" dirty="0"/>
              <a:t>e.g., video streaming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954834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7089F-8AFC-00A2-02B9-4E0B377E0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Changes to the Internet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2FEDAA-B086-2586-324B-6A49473EE2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AU" dirty="0"/>
              <a:t>These changes are a reversal of the Internet’s original service delivery model</a:t>
            </a:r>
          </a:p>
          <a:p>
            <a:r>
              <a:rPr lang="en-AU" dirty="0"/>
              <a:t>Instead of using a network to connect local users to remote services in a “just in time” delivery model we now are able pre-provision services to multiple locations that are local to users in a “just in case” service provisioning model</a:t>
            </a:r>
          </a:p>
          <a:p>
            <a:r>
              <a:rPr lang="en-AU" dirty="0"/>
              <a:t>When local users access locally provided services there is no reliance on the network to span a distance gap</a:t>
            </a:r>
          </a:p>
          <a:p>
            <a:r>
              <a:rPr lang="en-AU" dirty="0"/>
              <a:t>No distance implies that we can deliver services that are faster and  cheaper </a:t>
            </a:r>
          </a:p>
        </p:txBody>
      </p:sp>
    </p:spTree>
    <p:extLst>
      <p:ext uri="{BB962C8B-B14F-4D97-AF65-F5344CB8AC3E}">
        <p14:creationId xmlns:p14="http://schemas.microsoft.com/office/powerpoint/2010/main" val="25574416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14646-FE5F-E775-A132-3C7DDD43B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Change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418FA-C403-27C6-3E81-4F5E889B05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Greater capacity in edge networks has enabled…</a:t>
            </a:r>
          </a:p>
          <a:p>
            <a:pPr marL="0" indent="0">
              <a:buNone/>
            </a:pPr>
            <a:r>
              <a:rPr lang="en-AU" dirty="0"/>
              <a:t>   Greater use of high-volume streaming content, which has lead to …</a:t>
            </a:r>
          </a:p>
          <a:p>
            <a:pPr marL="0" indent="0">
              <a:buNone/>
            </a:pPr>
            <a:r>
              <a:rPr lang="en-AU" dirty="0"/>
              <a:t>      Adoption of higher capacity technologies in edge networks, which</a:t>
            </a:r>
          </a:p>
          <a:p>
            <a:pPr marL="0" indent="0">
              <a:buNone/>
            </a:pPr>
            <a:r>
              <a:rPr lang="en-AU" dirty="0"/>
              <a:t>         Generates economies of scale that enables …</a:t>
            </a:r>
          </a:p>
          <a:p>
            <a:pPr marL="0" indent="0">
              <a:buNone/>
            </a:pPr>
            <a:r>
              <a:rPr lang="en-AU" dirty="0"/>
              <a:t>              Reductions in the unit cost of carriage in edge networks</a:t>
            </a:r>
          </a:p>
          <a:p>
            <a:endParaRPr lang="en-AU" dirty="0"/>
          </a:p>
          <a:p>
            <a:pPr marL="0" indent="0">
              <a:buNone/>
            </a:pPr>
            <a:r>
              <a:rPr lang="en-AU" dirty="0"/>
              <a:t>“Bigger” induces “Faster” and “Cheaper”!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612023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1E0E3-60D2-3E28-4879-2EBA1B307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did this happen?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91CF4-6923-1FFF-AC37-0BE364AFBB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Internet is constructed on the foundation of a market-based economy, not a command-and-control economy </a:t>
            </a:r>
          </a:p>
          <a:p>
            <a:r>
              <a:rPr lang="en-US" dirty="0"/>
              <a:t>It was assumed that an open market-based activity would generate efficient outcomes based on competitive pressures between providers</a:t>
            </a:r>
          </a:p>
          <a:p>
            <a:r>
              <a:rPr lang="en-US" dirty="0"/>
              <a:t>Yet the Internet is not a highly competitive environment!</a:t>
            </a:r>
          </a:p>
          <a:p>
            <a:pPr marL="457200" lvl="1" indent="0">
              <a:buNone/>
            </a:pPr>
            <a:r>
              <a:rPr lang="en-US" dirty="0"/>
              <a:t>(indeed, it’s strongly consolidated and not very competitive at all!)</a:t>
            </a:r>
          </a:p>
          <a:p>
            <a:r>
              <a:rPr lang="en-US" dirty="0"/>
              <a:t>What’s driving this evolution in the Internet’s basic architecture?</a:t>
            </a:r>
          </a:p>
        </p:txBody>
      </p:sp>
    </p:spTree>
    <p:extLst>
      <p:ext uri="{BB962C8B-B14F-4D97-AF65-F5344CB8AC3E}">
        <p14:creationId xmlns:p14="http://schemas.microsoft.com/office/powerpoint/2010/main" val="1631097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754B6-4DA0-CD99-5903-978B60D7E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4000" dirty="0"/>
              <a:t>The Driver of Change: Moore’s Law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734955-E167-81CB-D7DD-12FA01E2B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465" y="1571442"/>
            <a:ext cx="5583031" cy="3038632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3C4E76E9-799E-F1A6-14B6-53ADBAA26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372" y="1314534"/>
            <a:ext cx="4640385" cy="3433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BD08B5-58A3-3603-A9E0-89A7FFD89F04}"/>
              </a:ext>
            </a:extLst>
          </p:cNvPr>
          <p:cNvSpPr txBox="1"/>
          <p:nvPr/>
        </p:nvSpPr>
        <p:spPr>
          <a:xfrm>
            <a:off x="1719750" y="4632504"/>
            <a:ext cx="21467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/>
              <a:t>Silicon Chip Track Width over time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95C978-3069-FA8F-550F-F5E4363B0856}"/>
              </a:ext>
            </a:extLst>
          </p:cNvPr>
          <p:cNvSpPr txBox="1"/>
          <p:nvPr/>
        </p:nvSpPr>
        <p:spPr>
          <a:xfrm>
            <a:off x="7042330" y="4747736"/>
            <a:ext cx="183255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/>
              <a:t>Silicon Chip transistor counts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6872F3-2F42-45D6-8F4D-AC08DC949DD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7814"/>
          <a:stretch/>
        </p:blipFill>
        <p:spPr>
          <a:xfrm>
            <a:off x="5804419" y="5148157"/>
            <a:ext cx="5022138" cy="10319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6F64900-C7C4-F51B-2868-E2A5E239305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6398"/>
          <a:stretch/>
        </p:blipFill>
        <p:spPr>
          <a:xfrm>
            <a:off x="479560" y="5224034"/>
            <a:ext cx="4134482" cy="126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5253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9C376-1DEB-0545-DB5B-CB3F3503B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What does this mean?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26B279-B17C-FA6A-766E-DFBC85A389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AU" dirty="0"/>
              <a:t>The economics of silicon chip evolution have a profound impact on the computing space - few technologies has been able to survive more than 5 years in this sector!</a:t>
            </a:r>
          </a:p>
          <a:p>
            <a:pPr lvl="1"/>
            <a:r>
              <a:rPr lang="en-AU" dirty="0"/>
              <a:t>What was too expensive, too slow, or just impossible to scale up becomes quickly viable when the currency of computation and storage changes so quickly</a:t>
            </a:r>
          </a:p>
          <a:p>
            <a:r>
              <a:rPr lang="en-AU" dirty="0"/>
              <a:t>The result is that no business plan has been able to survive more than 5 years in the computing/communications marketplace!</a:t>
            </a:r>
          </a:p>
          <a:p>
            <a:r>
              <a:rPr lang="en-AU" dirty="0"/>
              <a:t>From planning, to debut, to consolidation, maturity, and then to obsolescence, a market service offering has at best just 5 years to do it all! </a:t>
            </a:r>
          </a:p>
        </p:txBody>
      </p:sp>
    </p:spTree>
    <p:extLst>
      <p:ext uri="{BB962C8B-B14F-4D97-AF65-F5344CB8AC3E}">
        <p14:creationId xmlns:p14="http://schemas.microsoft.com/office/powerpoint/2010/main" val="21131384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CBD0AA-3F39-F83F-78CD-93C834057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0F90A-09B0-68E7-6D5D-B3FA84B8C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Moore’s Law is BRUTAL!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4052E3-E5A9-0F1A-475D-B771FDC253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96448" cy="4351338"/>
          </a:xfrm>
        </p:spPr>
        <p:txBody>
          <a:bodyPr>
            <a:normAutofit/>
          </a:bodyPr>
          <a:lstStyle/>
          <a:p>
            <a:r>
              <a:rPr lang="en-AU" dirty="0"/>
              <a:t>What is driving the economics of digital delivery systems in today’s networks is </a:t>
            </a:r>
            <a:r>
              <a:rPr lang="en-AU" b="1" dirty="0"/>
              <a:t>not</a:t>
            </a:r>
            <a:r>
              <a:rPr lang="en-AU" dirty="0"/>
              <a:t> the historical use of pricing as a means of rationing access to a scarce common resource</a:t>
            </a:r>
          </a:p>
          <a:p>
            <a:r>
              <a:rPr lang="en-AU" dirty="0"/>
              <a:t>This is an environment that has switched over to abundance of processing, storage and communications</a:t>
            </a:r>
          </a:p>
          <a:p>
            <a:r>
              <a:rPr lang="en-AU" dirty="0"/>
              <a:t>Consolidation and Centrality of goods and service provision is not a surprising outcome in this space – its INEVITABLE</a:t>
            </a:r>
          </a:p>
          <a:p>
            <a:pPr lvl="1"/>
            <a:r>
              <a:rPr lang="en-AU" dirty="0"/>
              <a:t>What would be far more surprising would be if consolidation and centrality was NOT the outcome!</a:t>
            </a:r>
          </a:p>
          <a:p>
            <a:endParaRPr lang="en-AU" dirty="0"/>
          </a:p>
          <a:p>
            <a:pPr lvl="1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671169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2D587E-C751-2231-3E29-D233FE2FDD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C2297-381E-38B2-6FE8-D94A0DB63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Moore’s Law is BRUTAL!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44516F-E601-924C-DAD4-C3663834C1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9644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dirty="0"/>
              <a:t>This is a tough environment where:</a:t>
            </a:r>
          </a:p>
          <a:p>
            <a:pPr lvl="1"/>
            <a:r>
              <a:rPr lang="en-AU" dirty="0"/>
              <a:t>Smaller entities almost always fail</a:t>
            </a:r>
          </a:p>
          <a:p>
            <a:pPr lvl="1"/>
            <a:r>
              <a:rPr lang="en-AU" dirty="0"/>
              <a:t>Some larger entities may get sucked up by being acquired by yet larger entities</a:t>
            </a:r>
          </a:p>
          <a:p>
            <a:pPr lvl="1"/>
            <a:r>
              <a:rPr lang="en-AU" dirty="0"/>
              <a:t>And only the very largest of entities can afford to buy a future </a:t>
            </a:r>
          </a:p>
          <a:p>
            <a:pPr lvl="1"/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035D67-2033-7D8E-D580-205CBEEC4F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1368" y="3583878"/>
            <a:ext cx="2235200" cy="3302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D29718-9FC0-539E-DCD5-A7E318B9671B}"/>
              </a:ext>
            </a:extLst>
          </p:cNvPr>
          <p:cNvSpPr txBox="1"/>
          <p:nvPr/>
        </p:nvSpPr>
        <p:spPr>
          <a:xfrm>
            <a:off x="5232029" y="4080716"/>
            <a:ext cx="394210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i="1" dirty="0" err="1">
                <a:effectLst/>
                <a:latin typeface="Helvetica" pitchFamily="2" charset="0"/>
              </a:rPr>
              <a:t>Gittes</a:t>
            </a:r>
            <a:r>
              <a:rPr lang="en-AU" sz="1200" i="1" dirty="0">
                <a:effectLst/>
                <a:latin typeface="Helvetica" pitchFamily="2" charset="0"/>
              </a:rPr>
              <a:t>: How much are you worth?</a:t>
            </a:r>
            <a:endParaRPr lang="en-AU" sz="1200" dirty="0">
              <a:effectLst/>
              <a:latin typeface="Helvetica" pitchFamily="2" charset="0"/>
            </a:endParaRPr>
          </a:p>
          <a:p>
            <a:r>
              <a:rPr lang="en-AU" sz="1200" i="1" dirty="0">
                <a:effectLst/>
                <a:latin typeface="Helvetica" pitchFamily="2" charset="0"/>
              </a:rPr>
              <a:t>Cross: I've no idea. How much do you want?</a:t>
            </a:r>
            <a:endParaRPr lang="en-AU" sz="1200" dirty="0">
              <a:effectLst/>
              <a:latin typeface="Helvetica" pitchFamily="2" charset="0"/>
            </a:endParaRPr>
          </a:p>
          <a:p>
            <a:r>
              <a:rPr lang="en-AU" sz="1200" i="1" dirty="0" err="1">
                <a:effectLst/>
                <a:latin typeface="Helvetica" pitchFamily="2" charset="0"/>
              </a:rPr>
              <a:t>Gittes</a:t>
            </a:r>
            <a:r>
              <a:rPr lang="en-AU" sz="1200" i="1" dirty="0">
                <a:effectLst/>
                <a:latin typeface="Helvetica" pitchFamily="2" charset="0"/>
              </a:rPr>
              <a:t>: I just want to know what you're worth. Over</a:t>
            </a:r>
            <a:endParaRPr lang="en-AU" sz="1200" dirty="0">
              <a:effectLst/>
              <a:latin typeface="Helvetica" pitchFamily="2" charset="0"/>
            </a:endParaRPr>
          </a:p>
          <a:p>
            <a:r>
              <a:rPr lang="en-AU" sz="1200" i="1" dirty="0">
                <a:effectLst/>
                <a:latin typeface="Helvetica" pitchFamily="2" charset="0"/>
              </a:rPr>
              <a:t>ten million?</a:t>
            </a:r>
            <a:endParaRPr lang="en-AU" sz="1200" dirty="0">
              <a:effectLst/>
              <a:latin typeface="Helvetica" pitchFamily="2" charset="0"/>
            </a:endParaRPr>
          </a:p>
          <a:p>
            <a:r>
              <a:rPr lang="en-AU" sz="1200" i="1" dirty="0">
                <a:effectLst/>
                <a:latin typeface="Helvetica" pitchFamily="2" charset="0"/>
              </a:rPr>
              <a:t>Cross: Oh my, yes!</a:t>
            </a:r>
            <a:endParaRPr lang="en-AU" sz="1200" dirty="0">
              <a:effectLst/>
              <a:latin typeface="Helvetica" pitchFamily="2" charset="0"/>
            </a:endParaRPr>
          </a:p>
          <a:p>
            <a:r>
              <a:rPr lang="en-AU" sz="1200" i="1" dirty="0" err="1">
                <a:effectLst/>
                <a:latin typeface="Helvetica" pitchFamily="2" charset="0"/>
              </a:rPr>
              <a:t>Gittes</a:t>
            </a:r>
            <a:r>
              <a:rPr lang="en-AU" sz="1200" i="1" dirty="0">
                <a:effectLst/>
                <a:latin typeface="Helvetica" pitchFamily="2" charset="0"/>
              </a:rPr>
              <a:t>: Why are you doing it? How much better can you</a:t>
            </a:r>
            <a:endParaRPr lang="en-AU" sz="1200" dirty="0">
              <a:effectLst/>
              <a:latin typeface="Helvetica" pitchFamily="2" charset="0"/>
            </a:endParaRPr>
          </a:p>
          <a:p>
            <a:r>
              <a:rPr lang="en-AU" sz="1200" i="1" dirty="0">
                <a:effectLst/>
                <a:latin typeface="Helvetica" pitchFamily="2" charset="0"/>
              </a:rPr>
              <a:t>eat? What can you buy that you can't already</a:t>
            </a:r>
            <a:endParaRPr lang="en-AU" sz="1200" dirty="0">
              <a:effectLst/>
              <a:latin typeface="Helvetica" pitchFamily="2" charset="0"/>
            </a:endParaRPr>
          </a:p>
          <a:p>
            <a:r>
              <a:rPr lang="en-AU" sz="1200" i="1" dirty="0">
                <a:effectLst/>
                <a:latin typeface="Helvetica" pitchFamily="2" charset="0"/>
              </a:rPr>
              <a:t>afford?</a:t>
            </a:r>
            <a:endParaRPr lang="en-AU" sz="1200" dirty="0">
              <a:effectLst/>
              <a:latin typeface="Helvetica" pitchFamily="2" charset="0"/>
            </a:endParaRPr>
          </a:p>
          <a:p>
            <a:r>
              <a:rPr lang="en-AU" sz="1200" i="1" dirty="0">
                <a:effectLst/>
                <a:latin typeface="Helvetica" pitchFamily="2" charset="0"/>
              </a:rPr>
              <a:t>Cross: The future, Mr. </a:t>
            </a:r>
            <a:r>
              <a:rPr lang="en-AU" sz="1200" i="1" dirty="0" err="1">
                <a:effectLst/>
                <a:latin typeface="Helvetica" pitchFamily="2" charset="0"/>
              </a:rPr>
              <a:t>Gittes</a:t>
            </a:r>
            <a:r>
              <a:rPr lang="en-AU" sz="1200" i="1" dirty="0">
                <a:effectLst/>
                <a:latin typeface="Helvetica" pitchFamily="2" charset="0"/>
              </a:rPr>
              <a:t> - the future!</a:t>
            </a:r>
            <a:endParaRPr lang="en-AU" sz="1200" dirty="0">
              <a:effectLst/>
              <a:latin typeface="Helvetica" pitchFamily="2" charset="0"/>
            </a:endParaRPr>
          </a:p>
          <a:p>
            <a:endParaRPr lang="en-AU" sz="1200" dirty="0">
              <a:solidFill>
                <a:srgbClr val="C0C0C0"/>
              </a:solidFill>
              <a:effectLst/>
              <a:latin typeface="Helvetica" pitchFamily="2" charset="0"/>
            </a:endParaRPr>
          </a:p>
          <a:p>
            <a:r>
              <a:rPr lang="en-AU" sz="1200" i="1" dirty="0">
                <a:effectLst/>
                <a:latin typeface="Helvetica" pitchFamily="2" charset="0"/>
              </a:rPr>
              <a:t>Chinatown (1974)</a:t>
            </a:r>
            <a:endParaRPr lang="en-AU" sz="1200" dirty="0">
              <a:effectLst/>
              <a:latin typeface="Helvetica" pitchFamily="2" charset="0"/>
            </a:endParaRP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41608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6086B-5AB6-9206-87A5-C7EAA8082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Change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C81CCA-86C6-5B74-8853-0DECE9957B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Abundance and scale have driven radical changes across the Internet’s basic architecture</a:t>
            </a:r>
          </a:p>
          <a:p>
            <a:pPr lvl="1"/>
            <a:r>
              <a:rPr lang="en-AU" dirty="0"/>
              <a:t>Networks are no longer share common transit services that connect users to services</a:t>
            </a:r>
          </a:p>
          <a:p>
            <a:pPr marL="914400" lvl="2" indent="0">
              <a:buNone/>
            </a:pPr>
            <a:r>
              <a:rPr lang="en-AU" dirty="0"/>
              <a:t>(“sharing” is so yesterday!)</a:t>
            </a:r>
          </a:p>
          <a:p>
            <a:pPr lvl="1"/>
            <a:r>
              <a:rPr lang="en-AU" dirty="0"/>
              <a:t>Content distributors are using abundance of computing, storage and communications capacity to bring content and service replicants to each user in advance of actual use (pre-provisioning just in case)</a:t>
            </a:r>
          </a:p>
          <a:p>
            <a:pPr marL="0" indent="0">
              <a:buNone/>
            </a:pPr>
            <a:r>
              <a:rPr lang="en-AU" dirty="0"/>
              <a:t>We pre-provision content and service at the edge of access networks and no longer rely on networks to carry user’s traffic to remote service points.</a:t>
            </a:r>
          </a:p>
          <a:p>
            <a:pPr lvl="1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989334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1A83B-00EE-A002-B6CA-18EE96ACA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143593" cy="1325563"/>
          </a:xfrm>
        </p:spPr>
        <p:txBody>
          <a:bodyPr/>
          <a:lstStyle/>
          <a:p>
            <a:r>
              <a:rPr lang="en-US" dirty="0"/>
              <a:t>What about network architecture?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6B1026-8127-B831-7EBE-B0CE14ECE4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We’ve moved beyond address-based network architectures</a:t>
            </a:r>
          </a:p>
          <a:p>
            <a:pPr lvl="1"/>
            <a:r>
              <a:rPr lang="en-US" dirty="0"/>
              <a:t>Address uniqueness is a “relative” concept, not a “universal” requirement</a:t>
            </a:r>
          </a:p>
          <a:p>
            <a:pPr lvl="1"/>
            <a:r>
              <a:rPr lang="en-US" dirty="0"/>
              <a:t>Routing has largely been replaced by DNS service selection</a:t>
            </a:r>
          </a:p>
          <a:p>
            <a:r>
              <a:rPr lang="en-US" dirty="0"/>
              <a:t>Service names are the basic distinguisher in the network</a:t>
            </a:r>
          </a:p>
          <a:p>
            <a:pPr lvl="1"/>
            <a:r>
              <a:rPr lang="en-US" dirty="0"/>
              <a:t>We use service names to establish a secured transaction context (TLS)</a:t>
            </a:r>
          </a:p>
          <a:p>
            <a:pPr lvl="1"/>
            <a:r>
              <a:rPr lang="en-US" dirty="0"/>
              <a:t>We use service names to provide authenticity of the service (Domain Name Certification)</a:t>
            </a:r>
          </a:p>
          <a:p>
            <a:pPr lvl="1"/>
            <a:r>
              <a:rPr lang="en-US" dirty="0"/>
              <a:t>We use the DNS to map a service description to a network rendezvous profile</a:t>
            </a:r>
          </a:p>
        </p:txBody>
      </p:sp>
    </p:spTree>
    <p:extLst>
      <p:ext uri="{BB962C8B-B14F-4D97-AF65-F5344CB8AC3E}">
        <p14:creationId xmlns:p14="http://schemas.microsoft.com/office/powerpoint/2010/main" val="34410837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BC35D-C1F0-4149-9388-0C8D8405A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739" y="365125"/>
            <a:ext cx="12097406" cy="1325563"/>
          </a:xfrm>
        </p:spPr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The Next Wave: the Telephone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0291A8-F728-0C43-9E94-902D6A5B9D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476" y="2014812"/>
            <a:ext cx="7378262" cy="4351338"/>
          </a:xfrm>
        </p:spPr>
        <p:txBody>
          <a:bodyPr>
            <a:normAutofit/>
          </a:bodyPr>
          <a:lstStyle/>
          <a:p>
            <a:r>
              <a:rPr lang="en-AU" sz="2400" dirty="0"/>
              <a:t>First shown to the world at the 1876 World Exposition at Philadelphia, its invention triggered a struggle to the death between Western Union’s telegraph and Bell’s telephone</a:t>
            </a:r>
          </a:p>
          <a:p>
            <a:pPr lvl="1"/>
            <a:r>
              <a:rPr lang="en-AU" sz="2000" dirty="0"/>
              <a:t>Although Western Union never fully appreciated that the telephone was an existential threat to the telegraph until it was simply too late.</a:t>
            </a:r>
          </a:p>
          <a:p>
            <a:r>
              <a:rPr lang="en-AU" sz="2400" dirty="0"/>
              <a:t>Thousands of regional telephone companies appeared  all over the world in the following years</a:t>
            </a:r>
          </a:p>
          <a:p>
            <a:endParaRPr lang="en-AU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AD391F-B69C-8F4E-8625-8506BCC4F7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4632" y="2870748"/>
            <a:ext cx="2607368" cy="39110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3C9043-3F08-374D-A590-2D6CCAE7A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9475" y="1615187"/>
            <a:ext cx="2129417" cy="335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8814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D0971-758C-09F0-BCBC-134884A1B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this what “Named Data Networking” was all about?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82C97-0C05-CB48-0585-775FADD8F4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Yes and No</a:t>
            </a:r>
          </a:p>
          <a:p>
            <a:endParaRPr lang="en-US" dirty="0"/>
          </a:p>
          <a:p>
            <a:r>
              <a:rPr lang="en-US" dirty="0"/>
              <a:t>The basic packet forwarding mechanisms are unchanged from IP – its just that the endpoint addresses used in a session have no enduring permanence beyond that session</a:t>
            </a:r>
          </a:p>
          <a:p>
            <a:r>
              <a:rPr lang="en-US" dirty="0"/>
              <a:t>Services are named, but that’s not quite the same as naming data</a:t>
            </a:r>
          </a:p>
          <a:p>
            <a:r>
              <a:rPr lang="en-US" dirty="0"/>
              <a:t>What we have today in the Internet’s architecture</a:t>
            </a:r>
            <a:r>
              <a:rPr lang="en-US" sz="1900" dirty="0"/>
              <a:t>*</a:t>
            </a:r>
            <a:r>
              <a:rPr lang="en-US" dirty="0"/>
              <a:t> is neither structured nor designed </a:t>
            </a:r>
            <a:r>
              <a:rPr lang="en-US" sz="2600" dirty="0"/>
              <a:t>– its more of a hybrid situation that blends a named service environment with IP transport</a:t>
            </a:r>
            <a:endParaRPr lang="en-US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4BD1B7-F73A-6581-CBC6-56E5C62E03DE}"/>
              </a:ext>
            </a:extLst>
          </p:cNvPr>
          <p:cNvSpPr txBox="1"/>
          <p:nvPr/>
        </p:nvSpPr>
        <p:spPr>
          <a:xfrm>
            <a:off x="3100552" y="6488668"/>
            <a:ext cx="8505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 </a:t>
            </a:r>
            <a:r>
              <a:rPr lang="en-US" sz="1800" dirty="0"/>
              <a:t>it’s probably not even an “architecture” in anything but the loosest sense of that word!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0426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D0F02-352F-1B7E-1ADD-1D1F26F17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is this heading?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623692-108F-09CE-9D89-B679B30D0E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are where we are as a result of the inexorable pressures of Moore’s Law on the technology underpinnings of the Internet, combined with the more chaotic forces of market pressures and macro-economics</a:t>
            </a:r>
          </a:p>
          <a:p>
            <a:r>
              <a:rPr lang="en-US" dirty="0"/>
              <a:t>This coupled with the scaling pressures bought about by the displacement of more traditional service delivery models by their digital analogues through ubiquitous low-cost digital capability</a:t>
            </a:r>
          </a:p>
          <a:p>
            <a:r>
              <a:rPr lang="en-US" dirty="0"/>
              <a:t>But it be foolish to think that Moore’s Law will continue to deliver improvements indefinitely – it can’t and it won’t</a:t>
            </a:r>
          </a:p>
          <a:p>
            <a:r>
              <a:rPr lang="en-US" dirty="0"/>
              <a:t>But what happens then is entirely unclear!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543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:a16="http://schemas.microsoft.com/office/drawing/2014/main" id="{D6094D4F-1AF7-894D-A010-F16D61B592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04360" y="2678557"/>
            <a:ext cx="4968240" cy="1325563"/>
          </a:xfrm>
        </p:spPr>
        <p:txBody>
          <a:bodyPr/>
          <a:lstStyle/>
          <a:p>
            <a:pPr>
              <a:spcBef>
                <a:spcPct val="30000"/>
              </a:spcBef>
              <a:spcAft>
                <a:spcPct val="30000"/>
              </a:spcAft>
            </a:pPr>
            <a:r>
              <a:rPr lang="en-US" altLang="en-US" dirty="0"/>
              <a:t>Thanks!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3A09F-B722-9F40-ACF7-53B1AEA7E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The Formation of the Telephone Cartel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C1F8BE-4E4F-DC44-8DE8-3E1FC1402A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869" y="1956594"/>
            <a:ext cx="7490254" cy="4351338"/>
          </a:xfrm>
        </p:spPr>
        <p:txBody>
          <a:bodyPr>
            <a:normAutofit fontScale="85000" lnSpcReduction="20000"/>
          </a:bodyPr>
          <a:lstStyle/>
          <a:p>
            <a:pPr>
              <a:spcAft>
                <a:spcPts val="600"/>
              </a:spcAft>
            </a:pPr>
            <a:r>
              <a:rPr lang="en-AU" dirty="0"/>
              <a:t>Theodore Vail - President of American Telephone and Telegraph (twice!) -  oversaw the construction of a national monopoly masquerading as a public utility through the Kingsbury Commitment with US Congress in 1913</a:t>
            </a:r>
          </a:p>
          <a:p>
            <a:pPr>
              <a:spcAft>
                <a:spcPts val="600"/>
              </a:spcAft>
            </a:pPr>
            <a:r>
              <a:rPr lang="en-AU" dirty="0"/>
              <a:t>AT&amp;T divested itself of Western Union Telegraph and in return created a substantial private monopoly under the catch cry of “one policy, one system and one universal service”</a:t>
            </a:r>
          </a:p>
          <a:p>
            <a:pPr>
              <a:spcAft>
                <a:spcPts val="600"/>
              </a:spcAft>
            </a:pPr>
            <a:r>
              <a:rPr lang="en-AU" dirty="0"/>
              <a:t>Other countries emulated this transformation from competition to national monopoly in just a few years, using existing telegraph monopoly to subsume telephone operators into public utility structures</a:t>
            </a:r>
          </a:p>
          <a:p>
            <a:pPr marL="0" indent="0">
              <a:spcAft>
                <a:spcPts val="600"/>
              </a:spcAft>
              <a:buNone/>
            </a:pPr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F3500C-B167-034A-91F0-122E7516A6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9800" y="2087563"/>
            <a:ext cx="2794000" cy="408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436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601" y="280667"/>
            <a:ext cx="11041228" cy="1143000"/>
          </a:xfrm>
        </p:spPr>
        <p:txBody>
          <a:bodyPr/>
          <a:lstStyle/>
          <a:p>
            <a:r>
              <a:rPr lang="en-US" dirty="0">
                <a:latin typeface="Powderfinger Type" charset="0"/>
                <a:ea typeface="Powderfinger Type" charset="0"/>
                <a:cs typeface="Powderfinger Type" charset="0"/>
              </a:rPr>
              <a:t>The Telephone Network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632" y="1708484"/>
            <a:ext cx="9601067" cy="4565103"/>
          </a:xfrm>
        </p:spPr>
        <p:txBody>
          <a:bodyPr/>
          <a:lstStyle/>
          <a:p>
            <a:pPr marL="101595" indent="0">
              <a:spcAft>
                <a:spcPts val="600"/>
              </a:spcAft>
              <a:buNone/>
            </a:pPr>
            <a:r>
              <a:rPr lang="en-US" dirty="0"/>
              <a:t>This was the major technology achievement of the twentieth century. This network: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Connected handsets to handsets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Was intentionally transparent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Was implemented by real time virtual circuit support between connected edge devices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And was designed as a network-centric architecture with minimal functionality in the edge devices</a:t>
            </a:r>
          </a:p>
        </p:txBody>
      </p:sp>
    </p:spTree>
    <p:extLst>
      <p:ext uri="{BB962C8B-B14F-4D97-AF65-F5344CB8AC3E}">
        <p14:creationId xmlns:p14="http://schemas.microsoft.com/office/powerpoint/2010/main" val="1194269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owderfinger Type" charset="0"/>
                <a:ea typeface="Powderfinger Type" charset="0"/>
                <a:cs typeface="Powderfinger Type" charset="0"/>
              </a:rPr>
              <a:t>The rise of Computer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7435" y="1600202"/>
            <a:ext cx="9265029" cy="49971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 original concept for computer networks was based entirely on the telephone network</a:t>
            </a:r>
          </a:p>
          <a:p>
            <a:pPr marL="0" indent="0">
              <a:buNone/>
            </a:pPr>
            <a:r>
              <a:rPr lang="en-US" dirty="0"/>
              <a:t>The network was there to enable connected computers to exchange data within a context of dynamic point-to-point two-party connections:</a:t>
            </a:r>
          </a:p>
          <a:p>
            <a:pPr lvl="1"/>
            <a:r>
              <a:rPr lang="en-US" dirty="0"/>
              <a:t>All connected computers were able to initiate or receive “calls”</a:t>
            </a:r>
          </a:p>
          <a:p>
            <a:pPr lvl="1"/>
            <a:r>
              <a:rPr lang="en-US" dirty="0"/>
              <a:t>A connected computer could not call ”the network” </a:t>
            </a:r>
            <a:r>
              <a:rPr lang="mr-IN" dirty="0"/>
              <a:t>–</a:t>
            </a:r>
            <a:r>
              <a:rPr lang="en-US" dirty="0"/>
              <a:t> the network was an invisible common substrate</a:t>
            </a:r>
          </a:p>
          <a:p>
            <a:pPr lvl="1"/>
            <a:r>
              <a:rPr lang="en-US" dirty="0"/>
              <a:t>It made no difference if the network had active or passive internal elements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B2A337-2C29-4402-A0A2-E290C184D5D3}" type="slidenum">
              <a:rPr lang="en-AU" kern="0" smtClean="0"/>
              <a:pPr/>
              <a:t>7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4247027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382" y="274640"/>
            <a:ext cx="11123868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Powderfinger Type" charset="0"/>
                <a:ea typeface="Powderfinger Type" charset="0"/>
                <a:cs typeface="Powderfinger Type" charset="0"/>
              </a:rPr>
              <a:t>Internet Architecture (c1980’s)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1710" y="1521505"/>
            <a:ext cx="7460690" cy="4565103"/>
          </a:xfrm>
        </p:spPr>
        <p:txBody>
          <a:bodyPr>
            <a:normAutofit fontScale="92500" lnSpcReduction="20000"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dirty="0"/>
              <a:t>“End-to-End” Datagram Packet design: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Connected computer to computer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All data is segmented into independent packets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The network switching function was stateless</a:t>
            </a:r>
          </a:p>
          <a:p>
            <a:pPr marL="914354" lvl="2" indent="0">
              <a:spcAft>
                <a:spcPts val="600"/>
              </a:spcAft>
              <a:buNone/>
            </a:pPr>
            <a:r>
              <a:rPr lang="en-US" dirty="0"/>
              <a:t>No virtual circuits, no dynamic state for packets to follow 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All endpoints are uniquely addressed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Single network-wide addressing model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Single network-wide routing model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Simple datagram unreliable datagram delivery in each packet switching element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hop-by-hop destination-address-based packet forwarding paradigm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7D90AA-3665-2D71-C8C6-4AC8DD4661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42" r="9293"/>
          <a:stretch/>
        </p:blipFill>
        <p:spPr>
          <a:xfrm>
            <a:off x="7678495" y="1944396"/>
            <a:ext cx="4354568" cy="296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5766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B2A337-2C29-4402-A0A2-E290C184D5D3}" type="slidenum">
              <a:rPr lang="en-AU" kern="0" smtClean="0"/>
              <a:pPr/>
              <a:t>9</a:t>
            </a:fld>
            <a:endParaRPr lang="en-AU" kern="0" dirty="0"/>
          </a:p>
        </p:txBody>
      </p:sp>
      <p:grpSp>
        <p:nvGrpSpPr>
          <p:cNvPr id="7" name="Group 6"/>
          <p:cNvGrpSpPr/>
          <p:nvPr/>
        </p:nvGrpSpPr>
        <p:grpSpPr>
          <a:xfrm>
            <a:off x="3218488" y="1316765"/>
            <a:ext cx="5020697" cy="3918128"/>
            <a:chOff x="2966717" y="1073314"/>
            <a:chExt cx="3189459" cy="2146508"/>
          </a:xfrm>
        </p:grpSpPr>
        <p:sp>
          <p:nvSpPr>
            <p:cNvPr id="5" name="Freeform 4"/>
            <p:cNvSpPr/>
            <p:nvPr/>
          </p:nvSpPr>
          <p:spPr>
            <a:xfrm>
              <a:off x="2966717" y="1073314"/>
              <a:ext cx="3189459" cy="2146508"/>
            </a:xfrm>
            <a:custGeom>
              <a:avLst/>
              <a:gdLst>
                <a:gd name="connsiteX0" fmla="*/ 868683 w 1844919"/>
                <a:gd name="connsiteY0" fmla="*/ 349086 h 1245999"/>
                <a:gd name="connsiteX1" fmla="*/ 690883 w 1844919"/>
                <a:gd name="connsiteY1" fmla="*/ 156046 h 1245999"/>
                <a:gd name="connsiteX2" fmla="*/ 218443 w 1844919"/>
                <a:gd name="connsiteY2" fmla="*/ 354166 h 1245999"/>
                <a:gd name="connsiteX3" fmla="*/ 497843 w 1844919"/>
                <a:gd name="connsiteY3" fmla="*/ 460846 h 1245999"/>
                <a:gd name="connsiteX4" fmla="*/ 218443 w 1844919"/>
                <a:gd name="connsiteY4" fmla="*/ 465926 h 1245999"/>
                <a:gd name="connsiteX5" fmla="*/ 3 w 1844919"/>
                <a:gd name="connsiteY5" fmla="*/ 719926 h 1245999"/>
                <a:gd name="connsiteX6" fmla="*/ 213363 w 1844919"/>
                <a:gd name="connsiteY6" fmla="*/ 882486 h 1245999"/>
                <a:gd name="connsiteX7" fmla="*/ 447043 w 1844919"/>
                <a:gd name="connsiteY7" fmla="*/ 785966 h 1245999"/>
                <a:gd name="connsiteX8" fmla="*/ 284483 w 1844919"/>
                <a:gd name="connsiteY8" fmla="*/ 938366 h 1245999"/>
                <a:gd name="connsiteX9" fmla="*/ 396243 w 1844919"/>
                <a:gd name="connsiteY9" fmla="*/ 1161886 h 1245999"/>
                <a:gd name="connsiteX10" fmla="*/ 695963 w 1844919"/>
                <a:gd name="connsiteY10" fmla="*/ 1177126 h 1245999"/>
                <a:gd name="connsiteX11" fmla="*/ 746763 w 1844919"/>
                <a:gd name="connsiteY11" fmla="*/ 1039966 h 1245999"/>
                <a:gd name="connsiteX12" fmla="*/ 858523 w 1844919"/>
                <a:gd name="connsiteY12" fmla="*/ 1202526 h 1245999"/>
                <a:gd name="connsiteX13" fmla="*/ 1346203 w 1844919"/>
                <a:gd name="connsiteY13" fmla="*/ 1227926 h 1245999"/>
                <a:gd name="connsiteX14" fmla="*/ 1463043 w 1844919"/>
                <a:gd name="connsiteY14" fmla="*/ 963766 h 1245999"/>
                <a:gd name="connsiteX15" fmla="*/ 1310643 w 1844919"/>
                <a:gd name="connsiteY15" fmla="*/ 801206 h 1245999"/>
                <a:gd name="connsiteX16" fmla="*/ 1468123 w 1844919"/>
                <a:gd name="connsiteY16" fmla="*/ 902806 h 1245999"/>
                <a:gd name="connsiteX17" fmla="*/ 1823723 w 1844919"/>
                <a:gd name="connsiteY17" fmla="*/ 648806 h 1245999"/>
                <a:gd name="connsiteX18" fmla="*/ 1772923 w 1844919"/>
                <a:gd name="connsiteY18" fmla="*/ 465926 h 1245999"/>
                <a:gd name="connsiteX19" fmla="*/ 1513843 w 1844919"/>
                <a:gd name="connsiteY19" fmla="*/ 394806 h 1245999"/>
                <a:gd name="connsiteX20" fmla="*/ 1549403 w 1844919"/>
                <a:gd name="connsiteY20" fmla="*/ 186526 h 1245999"/>
                <a:gd name="connsiteX21" fmla="*/ 1249683 w 1844919"/>
                <a:gd name="connsiteY21" fmla="*/ 44286 h 1245999"/>
                <a:gd name="connsiteX22" fmla="*/ 1153163 w 1844919"/>
                <a:gd name="connsiteY22" fmla="*/ 13806 h 1245999"/>
                <a:gd name="connsiteX23" fmla="*/ 949963 w 1844919"/>
                <a:gd name="connsiteY23" fmla="*/ 247486 h 1245999"/>
                <a:gd name="connsiteX24" fmla="*/ 868683 w 1844919"/>
                <a:gd name="connsiteY24" fmla="*/ 349086 h 1245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44919" h="1245999">
                  <a:moveTo>
                    <a:pt x="868683" y="349086"/>
                  </a:moveTo>
                  <a:cubicBezTo>
                    <a:pt x="825503" y="333846"/>
                    <a:pt x="799256" y="155199"/>
                    <a:pt x="690883" y="156046"/>
                  </a:cubicBezTo>
                  <a:cubicBezTo>
                    <a:pt x="582510" y="156893"/>
                    <a:pt x="250616" y="303366"/>
                    <a:pt x="218443" y="354166"/>
                  </a:cubicBezTo>
                  <a:cubicBezTo>
                    <a:pt x="186270" y="404966"/>
                    <a:pt x="497843" y="442219"/>
                    <a:pt x="497843" y="460846"/>
                  </a:cubicBezTo>
                  <a:cubicBezTo>
                    <a:pt x="497843" y="479473"/>
                    <a:pt x="301416" y="422746"/>
                    <a:pt x="218443" y="465926"/>
                  </a:cubicBezTo>
                  <a:cubicBezTo>
                    <a:pt x="135470" y="509106"/>
                    <a:pt x="850" y="650499"/>
                    <a:pt x="3" y="719926"/>
                  </a:cubicBezTo>
                  <a:cubicBezTo>
                    <a:pt x="-844" y="789353"/>
                    <a:pt x="138856" y="871479"/>
                    <a:pt x="213363" y="882486"/>
                  </a:cubicBezTo>
                  <a:cubicBezTo>
                    <a:pt x="287870" y="893493"/>
                    <a:pt x="435190" y="776653"/>
                    <a:pt x="447043" y="785966"/>
                  </a:cubicBezTo>
                  <a:cubicBezTo>
                    <a:pt x="458896" y="795279"/>
                    <a:pt x="292950" y="875713"/>
                    <a:pt x="284483" y="938366"/>
                  </a:cubicBezTo>
                  <a:cubicBezTo>
                    <a:pt x="276016" y="1001019"/>
                    <a:pt x="327663" y="1122093"/>
                    <a:pt x="396243" y="1161886"/>
                  </a:cubicBezTo>
                  <a:cubicBezTo>
                    <a:pt x="464823" y="1201679"/>
                    <a:pt x="637543" y="1197446"/>
                    <a:pt x="695963" y="1177126"/>
                  </a:cubicBezTo>
                  <a:cubicBezTo>
                    <a:pt x="754383" y="1156806"/>
                    <a:pt x="719670" y="1035733"/>
                    <a:pt x="746763" y="1039966"/>
                  </a:cubicBezTo>
                  <a:cubicBezTo>
                    <a:pt x="773856" y="1044199"/>
                    <a:pt x="758616" y="1171199"/>
                    <a:pt x="858523" y="1202526"/>
                  </a:cubicBezTo>
                  <a:cubicBezTo>
                    <a:pt x="958430" y="1233853"/>
                    <a:pt x="1245450" y="1267719"/>
                    <a:pt x="1346203" y="1227926"/>
                  </a:cubicBezTo>
                  <a:cubicBezTo>
                    <a:pt x="1446956" y="1188133"/>
                    <a:pt x="1468970" y="1034886"/>
                    <a:pt x="1463043" y="963766"/>
                  </a:cubicBezTo>
                  <a:cubicBezTo>
                    <a:pt x="1457116" y="892646"/>
                    <a:pt x="1309796" y="811366"/>
                    <a:pt x="1310643" y="801206"/>
                  </a:cubicBezTo>
                  <a:cubicBezTo>
                    <a:pt x="1311490" y="791046"/>
                    <a:pt x="1382610" y="928206"/>
                    <a:pt x="1468123" y="902806"/>
                  </a:cubicBezTo>
                  <a:cubicBezTo>
                    <a:pt x="1553636" y="877406"/>
                    <a:pt x="1772923" y="721619"/>
                    <a:pt x="1823723" y="648806"/>
                  </a:cubicBezTo>
                  <a:cubicBezTo>
                    <a:pt x="1874523" y="575993"/>
                    <a:pt x="1824570" y="508259"/>
                    <a:pt x="1772923" y="465926"/>
                  </a:cubicBezTo>
                  <a:cubicBezTo>
                    <a:pt x="1721276" y="423593"/>
                    <a:pt x="1551096" y="441373"/>
                    <a:pt x="1513843" y="394806"/>
                  </a:cubicBezTo>
                  <a:cubicBezTo>
                    <a:pt x="1476590" y="348239"/>
                    <a:pt x="1593430" y="244946"/>
                    <a:pt x="1549403" y="186526"/>
                  </a:cubicBezTo>
                  <a:cubicBezTo>
                    <a:pt x="1505376" y="128106"/>
                    <a:pt x="1315723" y="73073"/>
                    <a:pt x="1249683" y="44286"/>
                  </a:cubicBezTo>
                  <a:cubicBezTo>
                    <a:pt x="1183643" y="15499"/>
                    <a:pt x="1203116" y="-20061"/>
                    <a:pt x="1153163" y="13806"/>
                  </a:cubicBezTo>
                  <a:cubicBezTo>
                    <a:pt x="1103210" y="47673"/>
                    <a:pt x="993143" y="194993"/>
                    <a:pt x="949963" y="247486"/>
                  </a:cubicBezTo>
                  <a:cubicBezTo>
                    <a:pt x="906783" y="299979"/>
                    <a:pt x="911863" y="364326"/>
                    <a:pt x="868683" y="349086"/>
                  </a:cubicBezTo>
                  <a:close/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3275856" y="1203598"/>
              <a:ext cx="2705860" cy="2016224"/>
            </a:xfrm>
            <a:custGeom>
              <a:avLst/>
              <a:gdLst>
                <a:gd name="connsiteX0" fmla="*/ 1129730 w 2705860"/>
                <a:gd name="connsiteY0" fmla="*/ 418275 h 1763220"/>
                <a:gd name="connsiteX1" fmla="*/ 1094170 w 2705860"/>
                <a:gd name="connsiteY1" fmla="*/ 362395 h 1763220"/>
                <a:gd name="connsiteX2" fmla="*/ 977330 w 2705860"/>
                <a:gd name="connsiteY2" fmla="*/ 250635 h 1763220"/>
                <a:gd name="connsiteX3" fmla="*/ 758890 w 2705860"/>
                <a:gd name="connsiteY3" fmla="*/ 204915 h 1763220"/>
                <a:gd name="connsiteX4" fmla="*/ 342330 w 2705860"/>
                <a:gd name="connsiteY4" fmla="*/ 306515 h 1763220"/>
                <a:gd name="connsiteX5" fmla="*/ 586170 w 2705860"/>
                <a:gd name="connsiteY5" fmla="*/ 428435 h 1763220"/>
                <a:gd name="connsiteX6" fmla="*/ 682690 w 2705860"/>
                <a:gd name="connsiteY6" fmla="*/ 575755 h 1763220"/>
                <a:gd name="connsiteX7" fmla="*/ 327090 w 2705860"/>
                <a:gd name="connsiteY7" fmla="*/ 631635 h 1763220"/>
                <a:gd name="connsiteX8" fmla="*/ 1970 w 2705860"/>
                <a:gd name="connsiteY8" fmla="*/ 809435 h 1763220"/>
                <a:gd name="connsiteX9" fmla="*/ 200090 w 2705860"/>
                <a:gd name="connsiteY9" fmla="*/ 829755 h 1763220"/>
                <a:gd name="connsiteX10" fmla="*/ 388050 w 2705860"/>
                <a:gd name="connsiteY10" fmla="*/ 1017715 h 1763220"/>
                <a:gd name="connsiteX11" fmla="*/ 621730 w 2705860"/>
                <a:gd name="connsiteY11" fmla="*/ 971995 h 1763220"/>
                <a:gd name="connsiteX12" fmla="*/ 596330 w 2705860"/>
                <a:gd name="connsiteY12" fmla="*/ 1134555 h 1763220"/>
                <a:gd name="connsiteX13" fmla="*/ 388050 w 2705860"/>
                <a:gd name="connsiteY13" fmla="*/ 1307275 h 1763220"/>
                <a:gd name="connsiteX14" fmla="*/ 464250 w 2705860"/>
                <a:gd name="connsiteY14" fmla="*/ 1444435 h 1763220"/>
                <a:gd name="connsiteX15" fmla="*/ 865570 w 2705860"/>
                <a:gd name="connsiteY15" fmla="*/ 1617155 h 1763220"/>
                <a:gd name="connsiteX16" fmla="*/ 1023050 w 2705860"/>
                <a:gd name="connsiteY16" fmla="*/ 1520635 h 1763220"/>
                <a:gd name="connsiteX17" fmla="*/ 1129730 w 2705860"/>
                <a:gd name="connsiteY17" fmla="*/ 1637475 h 1763220"/>
                <a:gd name="connsiteX18" fmla="*/ 1434530 w 2705860"/>
                <a:gd name="connsiteY18" fmla="*/ 1754315 h 1763220"/>
                <a:gd name="connsiteX19" fmla="*/ 1851090 w 2705860"/>
                <a:gd name="connsiteY19" fmla="*/ 1383475 h 1763220"/>
                <a:gd name="connsiteX20" fmla="*/ 1805370 w 2705860"/>
                <a:gd name="connsiteY20" fmla="*/ 1012635 h 1763220"/>
                <a:gd name="connsiteX21" fmla="*/ 2064450 w 2705860"/>
                <a:gd name="connsiteY21" fmla="*/ 987235 h 1763220"/>
                <a:gd name="connsiteX22" fmla="*/ 2277810 w 2705860"/>
                <a:gd name="connsiteY22" fmla="*/ 1109155 h 1763220"/>
                <a:gd name="connsiteX23" fmla="*/ 2704530 w 2705860"/>
                <a:gd name="connsiteY23" fmla="*/ 723075 h 1763220"/>
                <a:gd name="connsiteX24" fmla="*/ 2125410 w 2705860"/>
                <a:gd name="connsiteY24" fmla="*/ 377635 h 1763220"/>
                <a:gd name="connsiteX25" fmla="*/ 2287970 w 2705860"/>
                <a:gd name="connsiteY25" fmla="*/ 149035 h 1763220"/>
                <a:gd name="connsiteX26" fmla="*/ 1754570 w 2705860"/>
                <a:gd name="connsiteY26" fmla="*/ 1715 h 1763220"/>
                <a:gd name="connsiteX27" fmla="*/ 1846010 w 2705860"/>
                <a:gd name="connsiteY27" fmla="*/ 245555 h 1763220"/>
                <a:gd name="connsiteX28" fmla="*/ 1475170 w 2705860"/>
                <a:gd name="connsiteY28" fmla="*/ 194755 h 1763220"/>
                <a:gd name="connsiteX29" fmla="*/ 1256730 w 2705860"/>
                <a:gd name="connsiteY29" fmla="*/ 453835 h 1763220"/>
                <a:gd name="connsiteX30" fmla="*/ 1129730 w 2705860"/>
                <a:gd name="connsiteY30" fmla="*/ 418275 h 1763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705860" h="1763220">
                  <a:moveTo>
                    <a:pt x="1129730" y="418275"/>
                  </a:moveTo>
                  <a:cubicBezTo>
                    <a:pt x="1102637" y="403035"/>
                    <a:pt x="1119570" y="390335"/>
                    <a:pt x="1094170" y="362395"/>
                  </a:cubicBezTo>
                  <a:cubicBezTo>
                    <a:pt x="1068770" y="334455"/>
                    <a:pt x="1033210" y="276882"/>
                    <a:pt x="977330" y="250635"/>
                  </a:cubicBezTo>
                  <a:cubicBezTo>
                    <a:pt x="921450" y="224388"/>
                    <a:pt x="864723" y="195602"/>
                    <a:pt x="758890" y="204915"/>
                  </a:cubicBezTo>
                  <a:cubicBezTo>
                    <a:pt x="653057" y="214228"/>
                    <a:pt x="371117" y="269262"/>
                    <a:pt x="342330" y="306515"/>
                  </a:cubicBezTo>
                  <a:cubicBezTo>
                    <a:pt x="313543" y="343768"/>
                    <a:pt x="529443" y="383562"/>
                    <a:pt x="586170" y="428435"/>
                  </a:cubicBezTo>
                  <a:cubicBezTo>
                    <a:pt x="642897" y="473308"/>
                    <a:pt x="725870" y="541888"/>
                    <a:pt x="682690" y="575755"/>
                  </a:cubicBezTo>
                  <a:cubicBezTo>
                    <a:pt x="639510" y="609622"/>
                    <a:pt x="440543" y="592688"/>
                    <a:pt x="327090" y="631635"/>
                  </a:cubicBezTo>
                  <a:cubicBezTo>
                    <a:pt x="213637" y="670582"/>
                    <a:pt x="23137" y="776415"/>
                    <a:pt x="1970" y="809435"/>
                  </a:cubicBezTo>
                  <a:cubicBezTo>
                    <a:pt x="-19197" y="842455"/>
                    <a:pt x="135743" y="795042"/>
                    <a:pt x="200090" y="829755"/>
                  </a:cubicBezTo>
                  <a:cubicBezTo>
                    <a:pt x="264437" y="864468"/>
                    <a:pt x="317777" y="994008"/>
                    <a:pt x="388050" y="1017715"/>
                  </a:cubicBezTo>
                  <a:cubicBezTo>
                    <a:pt x="458323" y="1041422"/>
                    <a:pt x="587017" y="952522"/>
                    <a:pt x="621730" y="971995"/>
                  </a:cubicBezTo>
                  <a:cubicBezTo>
                    <a:pt x="656443" y="991468"/>
                    <a:pt x="635277" y="1078675"/>
                    <a:pt x="596330" y="1134555"/>
                  </a:cubicBezTo>
                  <a:cubicBezTo>
                    <a:pt x="557383" y="1190435"/>
                    <a:pt x="410063" y="1255628"/>
                    <a:pt x="388050" y="1307275"/>
                  </a:cubicBezTo>
                  <a:cubicBezTo>
                    <a:pt x="366037" y="1358922"/>
                    <a:pt x="384663" y="1392788"/>
                    <a:pt x="464250" y="1444435"/>
                  </a:cubicBezTo>
                  <a:cubicBezTo>
                    <a:pt x="543837" y="1496082"/>
                    <a:pt x="772437" y="1604455"/>
                    <a:pt x="865570" y="1617155"/>
                  </a:cubicBezTo>
                  <a:cubicBezTo>
                    <a:pt x="958703" y="1629855"/>
                    <a:pt x="979023" y="1517248"/>
                    <a:pt x="1023050" y="1520635"/>
                  </a:cubicBezTo>
                  <a:cubicBezTo>
                    <a:pt x="1067077" y="1524022"/>
                    <a:pt x="1061150" y="1598528"/>
                    <a:pt x="1129730" y="1637475"/>
                  </a:cubicBezTo>
                  <a:cubicBezTo>
                    <a:pt x="1198310" y="1676422"/>
                    <a:pt x="1314303" y="1796648"/>
                    <a:pt x="1434530" y="1754315"/>
                  </a:cubicBezTo>
                  <a:cubicBezTo>
                    <a:pt x="1554757" y="1711982"/>
                    <a:pt x="1789283" y="1507088"/>
                    <a:pt x="1851090" y="1383475"/>
                  </a:cubicBezTo>
                  <a:cubicBezTo>
                    <a:pt x="1912897" y="1259862"/>
                    <a:pt x="1769810" y="1078675"/>
                    <a:pt x="1805370" y="1012635"/>
                  </a:cubicBezTo>
                  <a:cubicBezTo>
                    <a:pt x="1840930" y="946595"/>
                    <a:pt x="1985710" y="971148"/>
                    <a:pt x="2064450" y="987235"/>
                  </a:cubicBezTo>
                  <a:cubicBezTo>
                    <a:pt x="2143190" y="1003322"/>
                    <a:pt x="2171130" y="1153182"/>
                    <a:pt x="2277810" y="1109155"/>
                  </a:cubicBezTo>
                  <a:cubicBezTo>
                    <a:pt x="2384490" y="1065128"/>
                    <a:pt x="2729930" y="844995"/>
                    <a:pt x="2704530" y="723075"/>
                  </a:cubicBezTo>
                  <a:cubicBezTo>
                    <a:pt x="2679130" y="601155"/>
                    <a:pt x="2194837" y="473308"/>
                    <a:pt x="2125410" y="377635"/>
                  </a:cubicBezTo>
                  <a:cubicBezTo>
                    <a:pt x="2055983" y="281962"/>
                    <a:pt x="2349777" y="211688"/>
                    <a:pt x="2287970" y="149035"/>
                  </a:cubicBezTo>
                  <a:cubicBezTo>
                    <a:pt x="2226163" y="86382"/>
                    <a:pt x="1828230" y="-14372"/>
                    <a:pt x="1754570" y="1715"/>
                  </a:cubicBezTo>
                  <a:cubicBezTo>
                    <a:pt x="1680910" y="17802"/>
                    <a:pt x="1892577" y="213382"/>
                    <a:pt x="1846010" y="245555"/>
                  </a:cubicBezTo>
                  <a:cubicBezTo>
                    <a:pt x="1799443" y="277728"/>
                    <a:pt x="1573383" y="160042"/>
                    <a:pt x="1475170" y="194755"/>
                  </a:cubicBezTo>
                  <a:cubicBezTo>
                    <a:pt x="1376957" y="229468"/>
                    <a:pt x="1311763" y="414888"/>
                    <a:pt x="1256730" y="453835"/>
                  </a:cubicBezTo>
                  <a:cubicBezTo>
                    <a:pt x="1201697" y="492782"/>
                    <a:pt x="1156823" y="433515"/>
                    <a:pt x="1129730" y="418275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778327" y="2468893"/>
            <a:ext cx="1054852" cy="1320083"/>
            <a:chOff x="1331640" y="2303660"/>
            <a:chExt cx="503107" cy="538072"/>
          </a:xfrm>
        </p:grpSpPr>
        <p:sp>
          <p:nvSpPr>
            <p:cNvPr id="8" name="Freeform 7"/>
            <p:cNvSpPr/>
            <p:nvPr/>
          </p:nvSpPr>
          <p:spPr>
            <a:xfrm>
              <a:off x="1331640" y="2456872"/>
              <a:ext cx="259357" cy="384860"/>
            </a:xfrm>
            <a:custGeom>
              <a:avLst/>
              <a:gdLst>
                <a:gd name="connsiteX0" fmla="*/ 27739 w 259357"/>
                <a:gd name="connsiteY0" fmla="*/ 30927 h 384860"/>
                <a:gd name="connsiteX1" fmla="*/ 22659 w 259357"/>
                <a:gd name="connsiteY1" fmla="*/ 264607 h 384860"/>
                <a:gd name="connsiteX2" fmla="*/ 12499 w 259357"/>
                <a:gd name="connsiteY2" fmla="*/ 376367 h 384860"/>
                <a:gd name="connsiteX3" fmla="*/ 215699 w 259357"/>
                <a:gd name="connsiteY3" fmla="*/ 366207 h 384860"/>
                <a:gd name="connsiteX4" fmla="*/ 256339 w 259357"/>
                <a:gd name="connsiteY4" fmla="*/ 279847 h 384860"/>
                <a:gd name="connsiteX5" fmla="*/ 251259 w 259357"/>
                <a:gd name="connsiteY5" fmla="*/ 20767 h 384860"/>
                <a:gd name="connsiteX6" fmla="*/ 210619 w 259357"/>
                <a:gd name="connsiteY6" fmla="*/ 15687 h 384860"/>
                <a:gd name="connsiteX7" fmla="*/ 27739 w 259357"/>
                <a:gd name="connsiteY7" fmla="*/ 30927 h 384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9357" h="384860">
                  <a:moveTo>
                    <a:pt x="27739" y="30927"/>
                  </a:moveTo>
                  <a:cubicBezTo>
                    <a:pt x="-3588" y="72414"/>
                    <a:pt x="25199" y="207034"/>
                    <a:pt x="22659" y="264607"/>
                  </a:cubicBezTo>
                  <a:cubicBezTo>
                    <a:pt x="20119" y="322180"/>
                    <a:pt x="-19674" y="359434"/>
                    <a:pt x="12499" y="376367"/>
                  </a:cubicBezTo>
                  <a:cubicBezTo>
                    <a:pt x="44672" y="393300"/>
                    <a:pt x="175059" y="382294"/>
                    <a:pt x="215699" y="366207"/>
                  </a:cubicBezTo>
                  <a:cubicBezTo>
                    <a:pt x="256339" y="350120"/>
                    <a:pt x="250412" y="337420"/>
                    <a:pt x="256339" y="279847"/>
                  </a:cubicBezTo>
                  <a:cubicBezTo>
                    <a:pt x="262266" y="222274"/>
                    <a:pt x="258879" y="64794"/>
                    <a:pt x="251259" y="20767"/>
                  </a:cubicBezTo>
                  <a:cubicBezTo>
                    <a:pt x="243639" y="-23260"/>
                    <a:pt x="252106" y="16534"/>
                    <a:pt x="210619" y="15687"/>
                  </a:cubicBezTo>
                  <a:cubicBezTo>
                    <a:pt x="169132" y="14840"/>
                    <a:pt x="59066" y="-10560"/>
                    <a:pt x="27739" y="30927"/>
                  </a:cubicBezTo>
                  <a:close/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Freeform 8"/>
            <p:cNvSpPr/>
            <p:nvPr/>
          </p:nvSpPr>
          <p:spPr>
            <a:xfrm>
              <a:off x="1389859" y="2303660"/>
              <a:ext cx="444888" cy="534659"/>
            </a:xfrm>
            <a:custGeom>
              <a:avLst/>
              <a:gdLst>
                <a:gd name="connsiteX0" fmla="*/ 0 w 444888"/>
                <a:gd name="connsiteY0" fmla="*/ 133339 h 534659"/>
                <a:gd name="connsiteX1" fmla="*/ 50800 w 444888"/>
                <a:gd name="connsiteY1" fmla="*/ 118099 h 534659"/>
                <a:gd name="connsiteX2" fmla="*/ 203200 w 444888"/>
                <a:gd name="connsiteY2" fmla="*/ 16499 h 534659"/>
                <a:gd name="connsiteX3" fmla="*/ 426720 w 444888"/>
                <a:gd name="connsiteY3" fmla="*/ 11419 h 534659"/>
                <a:gd name="connsiteX4" fmla="*/ 233680 w 444888"/>
                <a:gd name="connsiteY4" fmla="*/ 128259 h 534659"/>
                <a:gd name="connsiteX5" fmla="*/ 436880 w 444888"/>
                <a:gd name="connsiteY5" fmla="*/ 16499 h 534659"/>
                <a:gd name="connsiteX6" fmla="*/ 401320 w 444888"/>
                <a:gd name="connsiteY6" fmla="*/ 382259 h 534659"/>
                <a:gd name="connsiteX7" fmla="*/ 375920 w 444888"/>
                <a:gd name="connsiteY7" fmla="*/ 458459 h 534659"/>
                <a:gd name="connsiteX8" fmla="*/ 213360 w 444888"/>
                <a:gd name="connsiteY8" fmla="*/ 534659 h 534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4888" h="534659">
                  <a:moveTo>
                    <a:pt x="0" y="133339"/>
                  </a:moveTo>
                  <a:cubicBezTo>
                    <a:pt x="8466" y="135455"/>
                    <a:pt x="16933" y="137572"/>
                    <a:pt x="50800" y="118099"/>
                  </a:cubicBezTo>
                  <a:cubicBezTo>
                    <a:pt x="84667" y="98626"/>
                    <a:pt x="140547" y="34279"/>
                    <a:pt x="203200" y="16499"/>
                  </a:cubicBezTo>
                  <a:cubicBezTo>
                    <a:pt x="265853" y="-1281"/>
                    <a:pt x="421640" y="-7208"/>
                    <a:pt x="426720" y="11419"/>
                  </a:cubicBezTo>
                  <a:cubicBezTo>
                    <a:pt x="431800" y="30046"/>
                    <a:pt x="231987" y="127412"/>
                    <a:pt x="233680" y="128259"/>
                  </a:cubicBezTo>
                  <a:cubicBezTo>
                    <a:pt x="235373" y="129106"/>
                    <a:pt x="408940" y="-25834"/>
                    <a:pt x="436880" y="16499"/>
                  </a:cubicBezTo>
                  <a:cubicBezTo>
                    <a:pt x="464820" y="58832"/>
                    <a:pt x="411480" y="308599"/>
                    <a:pt x="401320" y="382259"/>
                  </a:cubicBezTo>
                  <a:cubicBezTo>
                    <a:pt x="391160" y="455919"/>
                    <a:pt x="407247" y="433059"/>
                    <a:pt x="375920" y="458459"/>
                  </a:cubicBezTo>
                  <a:cubicBezTo>
                    <a:pt x="344593" y="483859"/>
                    <a:pt x="213360" y="534659"/>
                    <a:pt x="213360" y="534659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1" name="Freeform 10"/>
          <p:cNvSpPr/>
          <p:nvPr/>
        </p:nvSpPr>
        <p:spPr>
          <a:xfrm>
            <a:off x="8442847" y="4077467"/>
            <a:ext cx="625693" cy="1073669"/>
          </a:xfrm>
          <a:custGeom>
            <a:avLst/>
            <a:gdLst>
              <a:gd name="connsiteX0" fmla="*/ 28602 w 469270"/>
              <a:gd name="connsiteY0" fmla="*/ 61021 h 805252"/>
              <a:gd name="connsiteX1" fmla="*/ 424842 w 469270"/>
              <a:gd name="connsiteY1" fmla="*/ 35621 h 805252"/>
              <a:gd name="connsiteX2" fmla="*/ 450242 w 469270"/>
              <a:gd name="connsiteY2" fmla="*/ 71181 h 805252"/>
              <a:gd name="connsiteX3" fmla="*/ 450242 w 469270"/>
              <a:gd name="connsiteY3" fmla="*/ 650301 h 805252"/>
              <a:gd name="connsiteX4" fmla="*/ 440082 w 469270"/>
              <a:gd name="connsiteY4" fmla="*/ 721421 h 805252"/>
              <a:gd name="connsiteX5" fmla="*/ 89562 w 469270"/>
              <a:gd name="connsiteY5" fmla="*/ 756981 h 805252"/>
              <a:gd name="connsiteX6" fmla="*/ 38762 w 469270"/>
              <a:gd name="connsiteY6" fmla="*/ 751901 h 805252"/>
              <a:gd name="connsiteX7" fmla="*/ 28602 w 469270"/>
              <a:gd name="connsiteY7" fmla="*/ 61021 h 805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9270" h="805252">
                <a:moveTo>
                  <a:pt x="28602" y="61021"/>
                </a:moveTo>
                <a:cubicBezTo>
                  <a:pt x="92949" y="-58359"/>
                  <a:pt x="354569" y="33928"/>
                  <a:pt x="424842" y="35621"/>
                </a:cubicBezTo>
                <a:cubicBezTo>
                  <a:pt x="495115" y="37314"/>
                  <a:pt x="446009" y="-31266"/>
                  <a:pt x="450242" y="71181"/>
                </a:cubicBezTo>
                <a:cubicBezTo>
                  <a:pt x="454475" y="173628"/>
                  <a:pt x="451935" y="541928"/>
                  <a:pt x="450242" y="650301"/>
                </a:cubicBezTo>
                <a:cubicBezTo>
                  <a:pt x="448549" y="758674"/>
                  <a:pt x="500195" y="703641"/>
                  <a:pt x="440082" y="721421"/>
                </a:cubicBezTo>
                <a:cubicBezTo>
                  <a:pt x="379969" y="739201"/>
                  <a:pt x="156449" y="751901"/>
                  <a:pt x="89562" y="756981"/>
                </a:cubicBezTo>
                <a:cubicBezTo>
                  <a:pt x="22675" y="762061"/>
                  <a:pt x="50615" y="866201"/>
                  <a:pt x="38762" y="751901"/>
                </a:cubicBezTo>
                <a:cubicBezTo>
                  <a:pt x="26909" y="637601"/>
                  <a:pt x="-35745" y="180401"/>
                  <a:pt x="28602" y="61021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Freeform 11"/>
          <p:cNvSpPr/>
          <p:nvPr/>
        </p:nvSpPr>
        <p:spPr>
          <a:xfrm>
            <a:off x="8494530" y="3704989"/>
            <a:ext cx="955337" cy="386104"/>
          </a:xfrm>
          <a:custGeom>
            <a:avLst/>
            <a:gdLst>
              <a:gd name="connsiteX0" fmla="*/ 0 w 716503"/>
              <a:gd name="connsiteY0" fmla="*/ 289578 h 289578"/>
              <a:gd name="connsiteX1" fmla="*/ 335280 w 716503"/>
              <a:gd name="connsiteY1" fmla="*/ 45738 h 289578"/>
              <a:gd name="connsiteX2" fmla="*/ 355600 w 716503"/>
              <a:gd name="connsiteY2" fmla="*/ 35578 h 289578"/>
              <a:gd name="connsiteX3" fmla="*/ 685800 w 716503"/>
              <a:gd name="connsiteY3" fmla="*/ 18 h 289578"/>
              <a:gd name="connsiteX4" fmla="*/ 675640 w 716503"/>
              <a:gd name="connsiteY4" fmla="*/ 40658 h 289578"/>
              <a:gd name="connsiteX5" fmla="*/ 452120 w 716503"/>
              <a:gd name="connsiteY5" fmla="*/ 279418 h 289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6503" h="289578">
                <a:moveTo>
                  <a:pt x="0" y="289578"/>
                </a:moveTo>
                <a:lnTo>
                  <a:pt x="335280" y="45738"/>
                </a:lnTo>
                <a:cubicBezTo>
                  <a:pt x="394547" y="3405"/>
                  <a:pt x="297180" y="43198"/>
                  <a:pt x="355600" y="35578"/>
                </a:cubicBezTo>
                <a:cubicBezTo>
                  <a:pt x="414020" y="27958"/>
                  <a:pt x="632460" y="-829"/>
                  <a:pt x="685800" y="18"/>
                </a:cubicBezTo>
                <a:cubicBezTo>
                  <a:pt x="739140" y="865"/>
                  <a:pt x="714587" y="-5909"/>
                  <a:pt x="675640" y="40658"/>
                </a:cubicBezTo>
                <a:cubicBezTo>
                  <a:pt x="636693" y="87225"/>
                  <a:pt x="452120" y="279418"/>
                  <a:pt x="452120" y="27941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Freeform 12"/>
          <p:cNvSpPr/>
          <p:nvPr/>
        </p:nvSpPr>
        <p:spPr>
          <a:xfrm>
            <a:off x="9104128" y="3705921"/>
            <a:ext cx="400429" cy="1272481"/>
          </a:xfrm>
          <a:custGeom>
            <a:avLst/>
            <a:gdLst>
              <a:gd name="connsiteX0" fmla="*/ 289560 w 300322"/>
              <a:gd name="connsiteY0" fmla="*/ 14561 h 954361"/>
              <a:gd name="connsiteX1" fmla="*/ 279400 w 300322"/>
              <a:gd name="connsiteY1" fmla="*/ 80601 h 954361"/>
              <a:gd name="connsiteX2" fmla="*/ 289560 w 300322"/>
              <a:gd name="connsiteY2" fmla="*/ 634321 h 954361"/>
              <a:gd name="connsiteX3" fmla="*/ 274320 w 300322"/>
              <a:gd name="connsiteY3" fmla="*/ 669881 h 954361"/>
              <a:gd name="connsiteX4" fmla="*/ 0 w 300322"/>
              <a:gd name="connsiteY4" fmla="*/ 954361 h 954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322" h="954361">
                <a:moveTo>
                  <a:pt x="289560" y="14561"/>
                </a:moveTo>
                <a:cubicBezTo>
                  <a:pt x="284480" y="-4066"/>
                  <a:pt x="279400" y="-22692"/>
                  <a:pt x="279400" y="80601"/>
                </a:cubicBezTo>
                <a:cubicBezTo>
                  <a:pt x="279400" y="183894"/>
                  <a:pt x="290407" y="536108"/>
                  <a:pt x="289560" y="634321"/>
                </a:cubicBezTo>
                <a:cubicBezTo>
                  <a:pt x="288713" y="732534"/>
                  <a:pt x="322580" y="616541"/>
                  <a:pt x="274320" y="669881"/>
                </a:cubicBezTo>
                <a:cubicBezTo>
                  <a:pt x="226060" y="723221"/>
                  <a:pt x="0" y="954361"/>
                  <a:pt x="0" y="95436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Freeform 13"/>
          <p:cNvSpPr/>
          <p:nvPr/>
        </p:nvSpPr>
        <p:spPr>
          <a:xfrm>
            <a:off x="6153268" y="3753412"/>
            <a:ext cx="220560" cy="289261"/>
          </a:xfrm>
          <a:custGeom>
            <a:avLst/>
            <a:gdLst>
              <a:gd name="connsiteX0" fmla="*/ 11790 w 165420"/>
              <a:gd name="connsiteY0" fmla="*/ 22483 h 216946"/>
              <a:gd name="connsiteX1" fmla="*/ 6710 w 165420"/>
              <a:gd name="connsiteY1" fmla="*/ 195203 h 216946"/>
              <a:gd name="connsiteX2" fmla="*/ 21950 w 165420"/>
              <a:gd name="connsiteY2" fmla="*/ 215523 h 216946"/>
              <a:gd name="connsiteX3" fmla="*/ 138790 w 165420"/>
              <a:gd name="connsiteY3" fmla="*/ 205363 h 216946"/>
              <a:gd name="connsiteX4" fmla="*/ 164190 w 165420"/>
              <a:gd name="connsiteY4" fmla="*/ 159643 h 216946"/>
              <a:gd name="connsiteX5" fmla="*/ 159110 w 165420"/>
              <a:gd name="connsiteY5" fmla="*/ 12323 h 216946"/>
              <a:gd name="connsiteX6" fmla="*/ 138790 w 165420"/>
              <a:gd name="connsiteY6" fmla="*/ 7243 h 216946"/>
              <a:gd name="connsiteX7" fmla="*/ 11790 w 165420"/>
              <a:gd name="connsiteY7" fmla="*/ 22483 h 216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5420" h="216946">
                <a:moveTo>
                  <a:pt x="11790" y="22483"/>
                </a:moveTo>
                <a:cubicBezTo>
                  <a:pt x="-10223" y="53810"/>
                  <a:pt x="5017" y="163030"/>
                  <a:pt x="6710" y="195203"/>
                </a:cubicBezTo>
                <a:cubicBezTo>
                  <a:pt x="8403" y="227376"/>
                  <a:pt x="-63" y="213830"/>
                  <a:pt x="21950" y="215523"/>
                </a:cubicBezTo>
                <a:cubicBezTo>
                  <a:pt x="43963" y="217216"/>
                  <a:pt x="115083" y="214676"/>
                  <a:pt x="138790" y="205363"/>
                </a:cubicBezTo>
                <a:cubicBezTo>
                  <a:pt x="162497" y="196050"/>
                  <a:pt x="160803" y="191816"/>
                  <a:pt x="164190" y="159643"/>
                </a:cubicBezTo>
                <a:cubicBezTo>
                  <a:pt x="167577" y="127470"/>
                  <a:pt x="163343" y="37723"/>
                  <a:pt x="159110" y="12323"/>
                </a:cubicBezTo>
                <a:cubicBezTo>
                  <a:pt x="154877" y="-13077"/>
                  <a:pt x="166730" y="8936"/>
                  <a:pt x="138790" y="7243"/>
                </a:cubicBezTo>
                <a:cubicBezTo>
                  <a:pt x="110850" y="5550"/>
                  <a:pt x="33803" y="-8844"/>
                  <a:pt x="11790" y="22483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5" name="Freeform 14"/>
          <p:cNvSpPr/>
          <p:nvPr/>
        </p:nvSpPr>
        <p:spPr>
          <a:xfrm>
            <a:off x="7058912" y="3946464"/>
            <a:ext cx="220560" cy="289261"/>
          </a:xfrm>
          <a:custGeom>
            <a:avLst/>
            <a:gdLst>
              <a:gd name="connsiteX0" fmla="*/ 11790 w 165420"/>
              <a:gd name="connsiteY0" fmla="*/ 22483 h 216946"/>
              <a:gd name="connsiteX1" fmla="*/ 6710 w 165420"/>
              <a:gd name="connsiteY1" fmla="*/ 195203 h 216946"/>
              <a:gd name="connsiteX2" fmla="*/ 21950 w 165420"/>
              <a:gd name="connsiteY2" fmla="*/ 215523 h 216946"/>
              <a:gd name="connsiteX3" fmla="*/ 138790 w 165420"/>
              <a:gd name="connsiteY3" fmla="*/ 205363 h 216946"/>
              <a:gd name="connsiteX4" fmla="*/ 164190 w 165420"/>
              <a:gd name="connsiteY4" fmla="*/ 159643 h 216946"/>
              <a:gd name="connsiteX5" fmla="*/ 159110 w 165420"/>
              <a:gd name="connsiteY5" fmla="*/ 12323 h 216946"/>
              <a:gd name="connsiteX6" fmla="*/ 138790 w 165420"/>
              <a:gd name="connsiteY6" fmla="*/ 7243 h 216946"/>
              <a:gd name="connsiteX7" fmla="*/ 11790 w 165420"/>
              <a:gd name="connsiteY7" fmla="*/ 22483 h 216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5420" h="216946">
                <a:moveTo>
                  <a:pt x="11790" y="22483"/>
                </a:moveTo>
                <a:cubicBezTo>
                  <a:pt x="-10223" y="53810"/>
                  <a:pt x="5017" y="163030"/>
                  <a:pt x="6710" y="195203"/>
                </a:cubicBezTo>
                <a:cubicBezTo>
                  <a:pt x="8403" y="227376"/>
                  <a:pt x="-63" y="213830"/>
                  <a:pt x="21950" y="215523"/>
                </a:cubicBezTo>
                <a:cubicBezTo>
                  <a:pt x="43963" y="217216"/>
                  <a:pt x="115083" y="214676"/>
                  <a:pt x="138790" y="205363"/>
                </a:cubicBezTo>
                <a:cubicBezTo>
                  <a:pt x="162497" y="196050"/>
                  <a:pt x="160803" y="191816"/>
                  <a:pt x="164190" y="159643"/>
                </a:cubicBezTo>
                <a:cubicBezTo>
                  <a:pt x="167577" y="127470"/>
                  <a:pt x="163343" y="37723"/>
                  <a:pt x="159110" y="12323"/>
                </a:cubicBezTo>
                <a:cubicBezTo>
                  <a:pt x="154877" y="-13077"/>
                  <a:pt x="166730" y="8936"/>
                  <a:pt x="138790" y="7243"/>
                </a:cubicBezTo>
                <a:cubicBezTo>
                  <a:pt x="110850" y="5550"/>
                  <a:pt x="33803" y="-8844"/>
                  <a:pt x="11790" y="22483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Freeform 15"/>
          <p:cNvSpPr/>
          <p:nvPr/>
        </p:nvSpPr>
        <p:spPr>
          <a:xfrm>
            <a:off x="7951861" y="4197528"/>
            <a:ext cx="220560" cy="289261"/>
          </a:xfrm>
          <a:custGeom>
            <a:avLst/>
            <a:gdLst>
              <a:gd name="connsiteX0" fmla="*/ 11790 w 165420"/>
              <a:gd name="connsiteY0" fmla="*/ 22483 h 216946"/>
              <a:gd name="connsiteX1" fmla="*/ 6710 w 165420"/>
              <a:gd name="connsiteY1" fmla="*/ 195203 h 216946"/>
              <a:gd name="connsiteX2" fmla="*/ 21950 w 165420"/>
              <a:gd name="connsiteY2" fmla="*/ 215523 h 216946"/>
              <a:gd name="connsiteX3" fmla="*/ 138790 w 165420"/>
              <a:gd name="connsiteY3" fmla="*/ 205363 h 216946"/>
              <a:gd name="connsiteX4" fmla="*/ 164190 w 165420"/>
              <a:gd name="connsiteY4" fmla="*/ 159643 h 216946"/>
              <a:gd name="connsiteX5" fmla="*/ 159110 w 165420"/>
              <a:gd name="connsiteY5" fmla="*/ 12323 h 216946"/>
              <a:gd name="connsiteX6" fmla="*/ 138790 w 165420"/>
              <a:gd name="connsiteY6" fmla="*/ 7243 h 216946"/>
              <a:gd name="connsiteX7" fmla="*/ 11790 w 165420"/>
              <a:gd name="connsiteY7" fmla="*/ 22483 h 216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5420" h="216946">
                <a:moveTo>
                  <a:pt x="11790" y="22483"/>
                </a:moveTo>
                <a:cubicBezTo>
                  <a:pt x="-10223" y="53810"/>
                  <a:pt x="5017" y="163030"/>
                  <a:pt x="6710" y="195203"/>
                </a:cubicBezTo>
                <a:cubicBezTo>
                  <a:pt x="8403" y="227376"/>
                  <a:pt x="-63" y="213830"/>
                  <a:pt x="21950" y="215523"/>
                </a:cubicBezTo>
                <a:cubicBezTo>
                  <a:pt x="43963" y="217216"/>
                  <a:pt x="115083" y="214676"/>
                  <a:pt x="138790" y="205363"/>
                </a:cubicBezTo>
                <a:cubicBezTo>
                  <a:pt x="162497" y="196050"/>
                  <a:pt x="160803" y="191816"/>
                  <a:pt x="164190" y="159643"/>
                </a:cubicBezTo>
                <a:cubicBezTo>
                  <a:pt x="167577" y="127470"/>
                  <a:pt x="163343" y="37723"/>
                  <a:pt x="159110" y="12323"/>
                </a:cubicBezTo>
                <a:cubicBezTo>
                  <a:pt x="154877" y="-13077"/>
                  <a:pt x="166730" y="8936"/>
                  <a:pt x="138790" y="7243"/>
                </a:cubicBezTo>
                <a:cubicBezTo>
                  <a:pt x="110850" y="5550"/>
                  <a:pt x="33803" y="-8844"/>
                  <a:pt x="11790" y="22483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Freeform 16"/>
          <p:cNvSpPr/>
          <p:nvPr/>
        </p:nvSpPr>
        <p:spPr>
          <a:xfrm>
            <a:off x="4598353" y="3464151"/>
            <a:ext cx="220560" cy="289261"/>
          </a:xfrm>
          <a:custGeom>
            <a:avLst/>
            <a:gdLst>
              <a:gd name="connsiteX0" fmla="*/ 11790 w 165420"/>
              <a:gd name="connsiteY0" fmla="*/ 22483 h 216946"/>
              <a:gd name="connsiteX1" fmla="*/ 6710 w 165420"/>
              <a:gd name="connsiteY1" fmla="*/ 195203 h 216946"/>
              <a:gd name="connsiteX2" fmla="*/ 21950 w 165420"/>
              <a:gd name="connsiteY2" fmla="*/ 215523 h 216946"/>
              <a:gd name="connsiteX3" fmla="*/ 138790 w 165420"/>
              <a:gd name="connsiteY3" fmla="*/ 205363 h 216946"/>
              <a:gd name="connsiteX4" fmla="*/ 164190 w 165420"/>
              <a:gd name="connsiteY4" fmla="*/ 159643 h 216946"/>
              <a:gd name="connsiteX5" fmla="*/ 159110 w 165420"/>
              <a:gd name="connsiteY5" fmla="*/ 12323 h 216946"/>
              <a:gd name="connsiteX6" fmla="*/ 138790 w 165420"/>
              <a:gd name="connsiteY6" fmla="*/ 7243 h 216946"/>
              <a:gd name="connsiteX7" fmla="*/ 11790 w 165420"/>
              <a:gd name="connsiteY7" fmla="*/ 22483 h 216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5420" h="216946">
                <a:moveTo>
                  <a:pt x="11790" y="22483"/>
                </a:moveTo>
                <a:cubicBezTo>
                  <a:pt x="-10223" y="53810"/>
                  <a:pt x="5017" y="163030"/>
                  <a:pt x="6710" y="195203"/>
                </a:cubicBezTo>
                <a:cubicBezTo>
                  <a:pt x="8403" y="227376"/>
                  <a:pt x="-63" y="213830"/>
                  <a:pt x="21950" y="215523"/>
                </a:cubicBezTo>
                <a:cubicBezTo>
                  <a:pt x="43963" y="217216"/>
                  <a:pt x="115083" y="214676"/>
                  <a:pt x="138790" y="205363"/>
                </a:cubicBezTo>
                <a:cubicBezTo>
                  <a:pt x="162497" y="196050"/>
                  <a:pt x="160803" y="191816"/>
                  <a:pt x="164190" y="159643"/>
                </a:cubicBezTo>
                <a:cubicBezTo>
                  <a:pt x="167577" y="127470"/>
                  <a:pt x="163343" y="37723"/>
                  <a:pt x="159110" y="12323"/>
                </a:cubicBezTo>
                <a:cubicBezTo>
                  <a:pt x="154877" y="-13077"/>
                  <a:pt x="166730" y="8936"/>
                  <a:pt x="138790" y="7243"/>
                </a:cubicBezTo>
                <a:cubicBezTo>
                  <a:pt x="110850" y="5550"/>
                  <a:pt x="33803" y="-8844"/>
                  <a:pt x="11790" y="22483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" name="Freeform 17"/>
          <p:cNvSpPr/>
          <p:nvPr/>
        </p:nvSpPr>
        <p:spPr>
          <a:xfrm>
            <a:off x="3136917" y="3250107"/>
            <a:ext cx="220560" cy="289261"/>
          </a:xfrm>
          <a:custGeom>
            <a:avLst/>
            <a:gdLst>
              <a:gd name="connsiteX0" fmla="*/ 11790 w 165420"/>
              <a:gd name="connsiteY0" fmla="*/ 22483 h 216946"/>
              <a:gd name="connsiteX1" fmla="*/ 6710 w 165420"/>
              <a:gd name="connsiteY1" fmla="*/ 195203 h 216946"/>
              <a:gd name="connsiteX2" fmla="*/ 21950 w 165420"/>
              <a:gd name="connsiteY2" fmla="*/ 215523 h 216946"/>
              <a:gd name="connsiteX3" fmla="*/ 138790 w 165420"/>
              <a:gd name="connsiteY3" fmla="*/ 205363 h 216946"/>
              <a:gd name="connsiteX4" fmla="*/ 164190 w 165420"/>
              <a:gd name="connsiteY4" fmla="*/ 159643 h 216946"/>
              <a:gd name="connsiteX5" fmla="*/ 159110 w 165420"/>
              <a:gd name="connsiteY5" fmla="*/ 12323 h 216946"/>
              <a:gd name="connsiteX6" fmla="*/ 138790 w 165420"/>
              <a:gd name="connsiteY6" fmla="*/ 7243 h 216946"/>
              <a:gd name="connsiteX7" fmla="*/ 11790 w 165420"/>
              <a:gd name="connsiteY7" fmla="*/ 22483 h 216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5420" h="216946">
                <a:moveTo>
                  <a:pt x="11790" y="22483"/>
                </a:moveTo>
                <a:cubicBezTo>
                  <a:pt x="-10223" y="53810"/>
                  <a:pt x="5017" y="163030"/>
                  <a:pt x="6710" y="195203"/>
                </a:cubicBezTo>
                <a:cubicBezTo>
                  <a:pt x="8403" y="227376"/>
                  <a:pt x="-63" y="213830"/>
                  <a:pt x="21950" y="215523"/>
                </a:cubicBezTo>
                <a:cubicBezTo>
                  <a:pt x="43963" y="217216"/>
                  <a:pt x="115083" y="214676"/>
                  <a:pt x="138790" y="205363"/>
                </a:cubicBezTo>
                <a:cubicBezTo>
                  <a:pt x="162497" y="196050"/>
                  <a:pt x="160803" y="191816"/>
                  <a:pt x="164190" y="159643"/>
                </a:cubicBezTo>
                <a:cubicBezTo>
                  <a:pt x="167577" y="127470"/>
                  <a:pt x="163343" y="37723"/>
                  <a:pt x="159110" y="12323"/>
                </a:cubicBezTo>
                <a:cubicBezTo>
                  <a:pt x="154877" y="-13077"/>
                  <a:pt x="166730" y="8936"/>
                  <a:pt x="138790" y="7243"/>
                </a:cubicBezTo>
                <a:cubicBezTo>
                  <a:pt x="110850" y="5550"/>
                  <a:pt x="33803" y="-8844"/>
                  <a:pt x="11790" y="22483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9" name="Freeform 18"/>
          <p:cNvSpPr/>
          <p:nvPr/>
        </p:nvSpPr>
        <p:spPr>
          <a:xfrm>
            <a:off x="4082581" y="2372884"/>
            <a:ext cx="220560" cy="289261"/>
          </a:xfrm>
          <a:custGeom>
            <a:avLst/>
            <a:gdLst>
              <a:gd name="connsiteX0" fmla="*/ 11790 w 165420"/>
              <a:gd name="connsiteY0" fmla="*/ 22483 h 216946"/>
              <a:gd name="connsiteX1" fmla="*/ 6710 w 165420"/>
              <a:gd name="connsiteY1" fmla="*/ 195203 h 216946"/>
              <a:gd name="connsiteX2" fmla="*/ 21950 w 165420"/>
              <a:gd name="connsiteY2" fmla="*/ 215523 h 216946"/>
              <a:gd name="connsiteX3" fmla="*/ 138790 w 165420"/>
              <a:gd name="connsiteY3" fmla="*/ 205363 h 216946"/>
              <a:gd name="connsiteX4" fmla="*/ 164190 w 165420"/>
              <a:gd name="connsiteY4" fmla="*/ 159643 h 216946"/>
              <a:gd name="connsiteX5" fmla="*/ 159110 w 165420"/>
              <a:gd name="connsiteY5" fmla="*/ 12323 h 216946"/>
              <a:gd name="connsiteX6" fmla="*/ 138790 w 165420"/>
              <a:gd name="connsiteY6" fmla="*/ 7243 h 216946"/>
              <a:gd name="connsiteX7" fmla="*/ 11790 w 165420"/>
              <a:gd name="connsiteY7" fmla="*/ 22483 h 216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5420" h="216946">
                <a:moveTo>
                  <a:pt x="11790" y="22483"/>
                </a:moveTo>
                <a:cubicBezTo>
                  <a:pt x="-10223" y="53810"/>
                  <a:pt x="5017" y="163030"/>
                  <a:pt x="6710" y="195203"/>
                </a:cubicBezTo>
                <a:cubicBezTo>
                  <a:pt x="8403" y="227376"/>
                  <a:pt x="-63" y="213830"/>
                  <a:pt x="21950" y="215523"/>
                </a:cubicBezTo>
                <a:cubicBezTo>
                  <a:pt x="43963" y="217216"/>
                  <a:pt x="115083" y="214676"/>
                  <a:pt x="138790" y="205363"/>
                </a:cubicBezTo>
                <a:cubicBezTo>
                  <a:pt x="162497" y="196050"/>
                  <a:pt x="160803" y="191816"/>
                  <a:pt x="164190" y="159643"/>
                </a:cubicBezTo>
                <a:cubicBezTo>
                  <a:pt x="167577" y="127470"/>
                  <a:pt x="163343" y="37723"/>
                  <a:pt x="159110" y="12323"/>
                </a:cubicBezTo>
                <a:cubicBezTo>
                  <a:pt x="154877" y="-13077"/>
                  <a:pt x="166730" y="8936"/>
                  <a:pt x="138790" y="7243"/>
                </a:cubicBezTo>
                <a:cubicBezTo>
                  <a:pt x="110850" y="5550"/>
                  <a:pt x="33803" y="-8844"/>
                  <a:pt x="11790" y="22483"/>
                </a:cubicBezTo>
                <a:close/>
              </a:path>
            </a:pathLst>
          </a:cu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0" name="Freeform 19"/>
          <p:cNvSpPr/>
          <p:nvPr/>
        </p:nvSpPr>
        <p:spPr>
          <a:xfrm>
            <a:off x="5614276" y="2662144"/>
            <a:ext cx="220560" cy="289261"/>
          </a:xfrm>
          <a:custGeom>
            <a:avLst/>
            <a:gdLst>
              <a:gd name="connsiteX0" fmla="*/ 11790 w 165420"/>
              <a:gd name="connsiteY0" fmla="*/ 22483 h 216946"/>
              <a:gd name="connsiteX1" fmla="*/ 6710 w 165420"/>
              <a:gd name="connsiteY1" fmla="*/ 195203 h 216946"/>
              <a:gd name="connsiteX2" fmla="*/ 21950 w 165420"/>
              <a:gd name="connsiteY2" fmla="*/ 215523 h 216946"/>
              <a:gd name="connsiteX3" fmla="*/ 138790 w 165420"/>
              <a:gd name="connsiteY3" fmla="*/ 205363 h 216946"/>
              <a:gd name="connsiteX4" fmla="*/ 164190 w 165420"/>
              <a:gd name="connsiteY4" fmla="*/ 159643 h 216946"/>
              <a:gd name="connsiteX5" fmla="*/ 159110 w 165420"/>
              <a:gd name="connsiteY5" fmla="*/ 12323 h 216946"/>
              <a:gd name="connsiteX6" fmla="*/ 138790 w 165420"/>
              <a:gd name="connsiteY6" fmla="*/ 7243 h 216946"/>
              <a:gd name="connsiteX7" fmla="*/ 11790 w 165420"/>
              <a:gd name="connsiteY7" fmla="*/ 22483 h 216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5420" h="216946">
                <a:moveTo>
                  <a:pt x="11790" y="22483"/>
                </a:moveTo>
                <a:cubicBezTo>
                  <a:pt x="-10223" y="53810"/>
                  <a:pt x="5017" y="163030"/>
                  <a:pt x="6710" y="195203"/>
                </a:cubicBezTo>
                <a:cubicBezTo>
                  <a:pt x="8403" y="227376"/>
                  <a:pt x="-63" y="213830"/>
                  <a:pt x="21950" y="215523"/>
                </a:cubicBezTo>
                <a:cubicBezTo>
                  <a:pt x="43963" y="217216"/>
                  <a:pt x="115083" y="214676"/>
                  <a:pt x="138790" y="205363"/>
                </a:cubicBezTo>
                <a:cubicBezTo>
                  <a:pt x="162497" y="196050"/>
                  <a:pt x="160803" y="191816"/>
                  <a:pt x="164190" y="159643"/>
                </a:cubicBezTo>
                <a:cubicBezTo>
                  <a:pt x="167577" y="127470"/>
                  <a:pt x="163343" y="37723"/>
                  <a:pt x="159110" y="12323"/>
                </a:cubicBezTo>
                <a:cubicBezTo>
                  <a:pt x="154877" y="-13077"/>
                  <a:pt x="166730" y="8936"/>
                  <a:pt x="138790" y="7243"/>
                </a:cubicBezTo>
                <a:cubicBezTo>
                  <a:pt x="110850" y="5550"/>
                  <a:pt x="33803" y="-8844"/>
                  <a:pt x="11790" y="22483"/>
                </a:cubicBezTo>
                <a:close/>
              </a:path>
            </a:pathLst>
          </a:cu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1" name="Freeform 20"/>
          <p:cNvSpPr/>
          <p:nvPr/>
        </p:nvSpPr>
        <p:spPr>
          <a:xfrm>
            <a:off x="3316735" y="2386655"/>
            <a:ext cx="220560" cy="289261"/>
          </a:xfrm>
          <a:custGeom>
            <a:avLst/>
            <a:gdLst>
              <a:gd name="connsiteX0" fmla="*/ 11790 w 165420"/>
              <a:gd name="connsiteY0" fmla="*/ 22483 h 216946"/>
              <a:gd name="connsiteX1" fmla="*/ 6710 w 165420"/>
              <a:gd name="connsiteY1" fmla="*/ 195203 h 216946"/>
              <a:gd name="connsiteX2" fmla="*/ 21950 w 165420"/>
              <a:gd name="connsiteY2" fmla="*/ 215523 h 216946"/>
              <a:gd name="connsiteX3" fmla="*/ 138790 w 165420"/>
              <a:gd name="connsiteY3" fmla="*/ 205363 h 216946"/>
              <a:gd name="connsiteX4" fmla="*/ 164190 w 165420"/>
              <a:gd name="connsiteY4" fmla="*/ 159643 h 216946"/>
              <a:gd name="connsiteX5" fmla="*/ 159110 w 165420"/>
              <a:gd name="connsiteY5" fmla="*/ 12323 h 216946"/>
              <a:gd name="connsiteX6" fmla="*/ 138790 w 165420"/>
              <a:gd name="connsiteY6" fmla="*/ 7243 h 216946"/>
              <a:gd name="connsiteX7" fmla="*/ 11790 w 165420"/>
              <a:gd name="connsiteY7" fmla="*/ 22483 h 216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5420" h="216946">
                <a:moveTo>
                  <a:pt x="11790" y="22483"/>
                </a:moveTo>
                <a:cubicBezTo>
                  <a:pt x="-10223" y="53810"/>
                  <a:pt x="5017" y="163030"/>
                  <a:pt x="6710" y="195203"/>
                </a:cubicBezTo>
                <a:cubicBezTo>
                  <a:pt x="8403" y="227376"/>
                  <a:pt x="-63" y="213830"/>
                  <a:pt x="21950" y="215523"/>
                </a:cubicBezTo>
                <a:cubicBezTo>
                  <a:pt x="43963" y="217216"/>
                  <a:pt x="115083" y="214676"/>
                  <a:pt x="138790" y="205363"/>
                </a:cubicBezTo>
                <a:cubicBezTo>
                  <a:pt x="162497" y="196050"/>
                  <a:pt x="160803" y="191816"/>
                  <a:pt x="164190" y="159643"/>
                </a:cubicBezTo>
                <a:cubicBezTo>
                  <a:pt x="167577" y="127470"/>
                  <a:pt x="163343" y="37723"/>
                  <a:pt x="159110" y="12323"/>
                </a:cubicBezTo>
                <a:cubicBezTo>
                  <a:pt x="154877" y="-13077"/>
                  <a:pt x="166730" y="8936"/>
                  <a:pt x="138790" y="7243"/>
                </a:cubicBezTo>
                <a:cubicBezTo>
                  <a:pt x="110850" y="5550"/>
                  <a:pt x="33803" y="-8844"/>
                  <a:pt x="11790" y="22483"/>
                </a:cubicBezTo>
                <a:close/>
              </a:path>
            </a:pathLst>
          </a:cu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2" name="Freeform 21"/>
          <p:cNvSpPr/>
          <p:nvPr/>
        </p:nvSpPr>
        <p:spPr>
          <a:xfrm>
            <a:off x="6731208" y="2858548"/>
            <a:ext cx="220560" cy="289261"/>
          </a:xfrm>
          <a:custGeom>
            <a:avLst/>
            <a:gdLst>
              <a:gd name="connsiteX0" fmla="*/ 11790 w 165420"/>
              <a:gd name="connsiteY0" fmla="*/ 22483 h 216946"/>
              <a:gd name="connsiteX1" fmla="*/ 6710 w 165420"/>
              <a:gd name="connsiteY1" fmla="*/ 195203 h 216946"/>
              <a:gd name="connsiteX2" fmla="*/ 21950 w 165420"/>
              <a:gd name="connsiteY2" fmla="*/ 215523 h 216946"/>
              <a:gd name="connsiteX3" fmla="*/ 138790 w 165420"/>
              <a:gd name="connsiteY3" fmla="*/ 205363 h 216946"/>
              <a:gd name="connsiteX4" fmla="*/ 164190 w 165420"/>
              <a:gd name="connsiteY4" fmla="*/ 159643 h 216946"/>
              <a:gd name="connsiteX5" fmla="*/ 159110 w 165420"/>
              <a:gd name="connsiteY5" fmla="*/ 12323 h 216946"/>
              <a:gd name="connsiteX6" fmla="*/ 138790 w 165420"/>
              <a:gd name="connsiteY6" fmla="*/ 7243 h 216946"/>
              <a:gd name="connsiteX7" fmla="*/ 11790 w 165420"/>
              <a:gd name="connsiteY7" fmla="*/ 22483 h 216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5420" h="216946">
                <a:moveTo>
                  <a:pt x="11790" y="22483"/>
                </a:moveTo>
                <a:cubicBezTo>
                  <a:pt x="-10223" y="53810"/>
                  <a:pt x="5017" y="163030"/>
                  <a:pt x="6710" y="195203"/>
                </a:cubicBezTo>
                <a:cubicBezTo>
                  <a:pt x="8403" y="227376"/>
                  <a:pt x="-63" y="213830"/>
                  <a:pt x="21950" y="215523"/>
                </a:cubicBezTo>
                <a:cubicBezTo>
                  <a:pt x="43963" y="217216"/>
                  <a:pt x="115083" y="214676"/>
                  <a:pt x="138790" y="205363"/>
                </a:cubicBezTo>
                <a:cubicBezTo>
                  <a:pt x="162497" y="196050"/>
                  <a:pt x="160803" y="191816"/>
                  <a:pt x="164190" y="159643"/>
                </a:cubicBezTo>
                <a:cubicBezTo>
                  <a:pt x="167577" y="127470"/>
                  <a:pt x="163343" y="37723"/>
                  <a:pt x="159110" y="12323"/>
                </a:cubicBezTo>
                <a:cubicBezTo>
                  <a:pt x="154877" y="-13077"/>
                  <a:pt x="166730" y="8936"/>
                  <a:pt x="138790" y="7243"/>
                </a:cubicBezTo>
                <a:cubicBezTo>
                  <a:pt x="110850" y="5550"/>
                  <a:pt x="33803" y="-8844"/>
                  <a:pt x="11790" y="22483"/>
                </a:cubicBezTo>
                <a:close/>
              </a:path>
            </a:pathLst>
          </a:cu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3" name="Freeform 22"/>
          <p:cNvSpPr/>
          <p:nvPr/>
        </p:nvSpPr>
        <p:spPr>
          <a:xfrm>
            <a:off x="8039269" y="3319744"/>
            <a:ext cx="220560" cy="289261"/>
          </a:xfrm>
          <a:custGeom>
            <a:avLst/>
            <a:gdLst>
              <a:gd name="connsiteX0" fmla="*/ 11790 w 165420"/>
              <a:gd name="connsiteY0" fmla="*/ 22483 h 216946"/>
              <a:gd name="connsiteX1" fmla="*/ 6710 w 165420"/>
              <a:gd name="connsiteY1" fmla="*/ 195203 h 216946"/>
              <a:gd name="connsiteX2" fmla="*/ 21950 w 165420"/>
              <a:gd name="connsiteY2" fmla="*/ 215523 h 216946"/>
              <a:gd name="connsiteX3" fmla="*/ 138790 w 165420"/>
              <a:gd name="connsiteY3" fmla="*/ 205363 h 216946"/>
              <a:gd name="connsiteX4" fmla="*/ 164190 w 165420"/>
              <a:gd name="connsiteY4" fmla="*/ 159643 h 216946"/>
              <a:gd name="connsiteX5" fmla="*/ 159110 w 165420"/>
              <a:gd name="connsiteY5" fmla="*/ 12323 h 216946"/>
              <a:gd name="connsiteX6" fmla="*/ 138790 w 165420"/>
              <a:gd name="connsiteY6" fmla="*/ 7243 h 216946"/>
              <a:gd name="connsiteX7" fmla="*/ 11790 w 165420"/>
              <a:gd name="connsiteY7" fmla="*/ 22483 h 216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5420" h="216946">
                <a:moveTo>
                  <a:pt x="11790" y="22483"/>
                </a:moveTo>
                <a:cubicBezTo>
                  <a:pt x="-10223" y="53810"/>
                  <a:pt x="5017" y="163030"/>
                  <a:pt x="6710" y="195203"/>
                </a:cubicBezTo>
                <a:cubicBezTo>
                  <a:pt x="8403" y="227376"/>
                  <a:pt x="-63" y="213830"/>
                  <a:pt x="21950" y="215523"/>
                </a:cubicBezTo>
                <a:cubicBezTo>
                  <a:pt x="43963" y="217216"/>
                  <a:pt x="115083" y="214676"/>
                  <a:pt x="138790" y="205363"/>
                </a:cubicBezTo>
                <a:cubicBezTo>
                  <a:pt x="162497" y="196050"/>
                  <a:pt x="160803" y="191816"/>
                  <a:pt x="164190" y="159643"/>
                </a:cubicBezTo>
                <a:cubicBezTo>
                  <a:pt x="167577" y="127470"/>
                  <a:pt x="163343" y="37723"/>
                  <a:pt x="159110" y="12323"/>
                </a:cubicBezTo>
                <a:cubicBezTo>
                  <a:pt x="154877" y="-13077"/>
                  <a:pt x="166730" y="8936"/>
                  <a:pt x="138790" y="7243"/>
                </a:cubicBezTo>
                <a:cubicBezTo>
                  <a:pt x="110850" y="5550"/>
                  <a:pt x="33803" y="-8844"/>
                  <a:pt x="11790" y="22483"/>
                </a:cubicBezTo>
                <a:close/>
              </a:path>
            </a:pathLst>
          </a:cu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4" name="Freeform 23"/>
          <p:cNvSpPr/>
          <p:nvPr/>
        </p:nvSpPr>
        <p:spPr>
          <a:xfrm>
            <a:off x="2884752" y="2425317"/>
            <a:ext cx="5707501" cy="1453859"/>
          </a:xfrm>
          <a:custGeom>
            <a:avLst/>
            <a:gdLst>
              <a:gd name="connsiteX0" fmla="*/ 6173 w 4280626"/>
              <a:gd name="connsiteY0" fmla="*/ 243492 h 1090394"/>
              <a:gd name="connsiteX1" fmla="*/ 36653 w 4280626"/>
              <a:gd name="connsiteY1" fmla="*/ 202852 h 1090394"/>
              <a:gd name="connsiteX2" fmla="*/ 285573 w 4280626"/>
              <a:gd name="connsiteY2" fmla="*/ 55532 h 1090394"/>
              <a:gd name="connsiteX3" fmla="*/ 1032333 w 4280626"/>
              <a:gd name="connsiteY3" fmla="*/ 14892 h 1090394"/>
              <a:gd name="connsiteX4" fmla="*/ 2297253 w 4280626"/>
              <a:gd name="connsiteY4" fmla="*/ 294292 h 1090394"/>
              <a:gd name="connsiteX5" fmla="*/ 2993213 w 4280626"/>
              <a:gd name="connsiteY5" fmla="*/ 400972 h 1090394"/>
              <a:gd name="connsiteX6" fmla="*/ 3968573 w 4280626"/>
              <a:gd name="connsiteY6" fmla="*/ 807372 h 1090394"/>
              <a:gd name="connsiteX7" fmla="*/ 4268293 w 4280626"/>
              <a:gd name="connsiteY7" fmla="*/ 1066452 h 1090394"/>
              <a:gd name="connsiteX8" fmla="*/ 4146373 w 4280626"/>
              <a:gd name="connsiteY8" fmla="*/ 853092 h 1090394"/>
              <a:gd name="connsiteX9" fmla="*/ 4278453 w 4280626"/>
              <a:gd name="connsiteY9" fmla="*/ 1081692 h 1090394"/>
              <a:gd name="connsiteX10" fmla="*/ 4014293 w 4280626"/>
              <a:gd name="connsiteY10" fmla="*/ 1020732 h 1090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80626" h="1090394">
                <a:moveTo>
                  <a:pt x="6173" y="243492"/>
                </a:moveTo>
                <a:cubicBezTo>
                  <a:pt x="-1870" y="238835"/>
                  <a:pt x="-9913" y="234179"/>
                  <a:pt x="36653" y="202852"/>
                </a:cubicBezTo>
                <a:cubicBezTo>
                  <a:pt x="83219" y="171525"/>
                  <a:pt x="119626" y="86859"/>
                  <a:pt x="285573" y="55532"/>
                </a:cubicBezTo>
                <a:cubicBezTo>
                  <a:pt x="451520" y="24205"/>
                  <a:pt x="697053" y="-24901"/>
                  <a:pt x="1032333" y="14892"/>
                </a:cubicBezTo>
                <a:cubicBezTo>
                  <a:pt x="1367613" y="54685"/>
                  <a:pt x="1970440" y="229945"/>
                  <a:pt x="2297253" y="294292"/>
                </a:cubicBezTo>
                <a:cubicBezTo>
                  <a:pt x="2624066" y="358639"/>
                  <a:pt x="2714660" y="315459"/>
                  <a:pt x="2993213" y="400972"/>
                </a:cubicBezTo>
                <a:cubicBezTo>
                  <a:pt x="3271766" y="486485"/>
                  <a:pt x="3756060" y="696459"/>
                  <a:pt x="3968573" y="807372"/>
                </a:cubicBezTo>
                <a:cubicBezTo>
                  <a:pt x="4181086" y="918285"/>
                  <a:pt x="4238660" y="1058832"/>
                  <a:pt x="4268293" y="1066452"/>
                </a:cubicBezTo>
                <a:cubicBezTo>
                  <a:pt x="4297926" y="1074072"/>
                  <a:pt x="4144680" y="850552"/>
                  <a:pt x="4146373" y="853092"/>
                </a:cubicBezTo>
                <a:cubicBezTo>
                  <a:pt x="4148066" y="855632"/>
                  <a:pt x="4300466" y="1053752"/>
                  <a:pt x="4278453" y="1081692"/>
                </a:cubicBezTo>
                <a:cubicBezTo>
                  <a:pt x="4256440" y="1109632"/>
                  <a:pt x="4135366" y="1065182"/>
                  <a:pt x="4014293" y="1020732"/>
                </a:cubicBezTo>
              </a:path>
            </a:pathLst>
          </a:custGeom>
          <a:noFill/>
          <a:ln w="95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5" name="Freeform 24"/>
          <p:cNvSpPr/>
          <p:nvPr/>
        </p:nvSpPr>
        <p:spPr>
          <a:xfrm>
            <a:off x="2811209" y="3244134"/>
            <a:ext cx="5551723" cy="1084980"/>
          </a:xfrm>
          <a:custGeom>
            <a:avLst/>
            <a:gdLst>
              <a:gd name="connsiteX0" fmla="*/ 4160889 w 4163792"/>
              <a:gd name="connsiteY0" fmla="*/ 787621 h 813735"/>
              <a:gd name="connsiteX1" fmla="*/ 4115169 w 4163792"/>
              <a:gd name="connsiteY1" fmla="*/ 807941 h 813735"/>
              <a:gd name="connsiteX2" fmla="*/ 3683369 w 4163792"/>
              <a:gd name="connsiteY2" fmla="*/ 797781 h 813735"/>
              <a:gd name="connsiteX3" fmla="*/ 3038209 w 4163792"/>
              <a:gd name="connsiteY3" fmla="*/ 645381 h 813735"/>
              <a:gd name="connsiteX4" fmla="*/ 2078089 w 4163792"/>
              <a:gd name="connsiteY4" fmla="*/ 401541 h 813735"/>
              <a:gd name="connsiteX5" fmla="*/ 274689 w 4163792"/>
              <a:gd name="connsiteY5" fmla="*/ 137381 h 813735"/>
              <a:gd name="connsiteX6" fmla="*/ 41009 w 4163792"/>
              <a:gd name="connsiteY6" fmla="*/ 76421 h 813735"/>
              <a:gd name="connsiteX7" fmla="*/ 112129 w 4163792"/>
              <a:gd name="connsiteY7" fmla="*/ 221 h 813735"/>
              <a:gd name="connsiteX8" fmla="*/ 369 w 4163792"/>
              <a:gd name="connsiteY8" fmla="*/ 101821 h 813735"/>
              <a:gd name="connsiteX9" fmla="*/ 157849 w 4163792"/>
              <a:gd name="connsiteY9" fmla="*/ 269461 h 813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63792" h="813735">
                <a:moveTo>
                  <a:pt x="4160889" y="787621"/>
                </a:moveTo>
                <a:cubicBezTo>
                  <a:pt x="4177822" y="796934"/>
                  <a:pt x="4115169" y="807941"/>
                  <a:pt x="4115169" y="807941"/>
                </a:cubicBezTo>
                <a:cubicBezTo>
                  <a:pt x="4035582" y="809634"/>
                  <a:pt x="3862862" y="824874"/>
                  <a:pt x="3683369" y="797781"/>
                </a:cubicBezTo>
                <a:cubicBezTo>
                  <a:pt x="3503876" y="770688"/>
                  <a:pt x="3038209" y="645381"/>
                  <a:pt x="3038209" y="645381"/>
                </a:cubicBezTo>
                <a:cubicBezTo>
                  <a:pt x="2770662" y="579341"/>
                  <a:pt x="2538675" y="486208"/>
                  <a:pt x="2078089" y="401541"/>
                </a:cubicBezTo>
                <a:cubicBezTo>
                  <a:pt x="1617503" y="316874"/>
                  <a:pt x="614202" y="191568"/>
                  <a:pt x="274689" y="137381"/>
                </a:cubicBezTo>
                <a:cubicBezTo>
                  <a:pt x="-64824" y="83194"/>
                  <a:pt x="68102" y="99281"/>
                  <a:pt x="41009" y="76421"/>
                </a:cubicBezTo>
                <a:cubicBezTo>
                  <a:pt x="13916" y="53561"/>
                  <a:pt x="118902" y="-4012"/>
                  <a:pt x="112129" y="221"/>
                </a:cubicBezTo>
                <a:cubicBezTo>
                  <a:pt x="105356" y="4454"/>
                  <a:pt x="-7251" y="56948"/>
                  <a:pt x="369" y="101821"/>
                </a:cubicBezTo>
                <a:cubicBezTo>
                  <a:pt x="7989" y="146694"/>
                  <a:pt x="157849" y="269461"/>
                  <a:pt x="157849" y="269461"/>
                </a:cubicBezTo>
              </a:path>
            </a:pathLst>
          </a:cu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6223" y="2924963"/>
            <a:ext cx="336116" cy="33611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079590" y="4174102"/>
            <a:ext cx="385225" cy="33611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775521" y="4112351"/>
            <a:ext cx="1758815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67" dirty="0">
                <a:latin typeface="AhnbergHand" charset="0"/>
                <a:ea typeface="AhnbergHand" charset="0"/>
                <a:cs typeface="AhnbergHand" charset="0"/>
              </a:rPr>
              <a:t>TCP/IP Engine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762198" y="5234142"/>
            <a:ext cx="1758815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67" dirty="0">
                <a:latin typeface="AhnbergHand" charset="0"/>
                <a:ea typeface="AhnbergHand" charset="0"/>
                <a:cs typeface="AhnbergHand" charset="0"/>
              </a:rPr>
              <a:t>TCP/IP Engine</a:t>
            </a:r>
          </a:p>
        </p:txBody>
      </p:sp>
      <p:sp>
        <p:nvSpPr>
          <p:cNvPr id="30" name="Freeform 29"/>
          <p:cNvSpPr/>
          <p:nvPr/>
        </p:nvSpPr>
        <p:spPr>
          <a:xfrm>
            <a:off x="2349211" y="3298400"/>
            <a:ext cx="253360" cy="781997"/>
          </a:xfrm>
          <a:custGeom>
            <a:avLst/>
            <a:gdLst>
              <a:gd name="connsiteX0" fmla="*/ 12220 w 190020"/>
              <a:gd name="connsiteY0" fmla="*/ 569170 h 586498"/>
              <a:gd name="connsiteX1" fmla="*/ 12220 w 190020"/>
              <a:gd name="connsiteY1" fmla="*/ 518370 h 586498"/>
              <a:gd name="connsiteX2" fmla="*/ 139220 w 190020"/>
              <a:gd name="connsiteY2" fmla="*/ 20530 h 586498"/>
              <a:gd name="connsiteX3" fmla="*/ 83340 w 190020"/>
              <a:gd name="connsiteY3" fmla="*/ 86570 h 586498"/>
              <a:gd name="connsiteX4" fmla="*/ 134140 w 190020"/>
              <a:gd name="connsiteY4" fmla="*/ 5290 h 586498"/>
              <a:gd name="connsiteX5" fmla="*/ 190020 w 190020"/>
              <a:gd name="connsiteY5" fmla="*/ 157690 h 586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0020" h="586498">
                <a:moveTo>
                  <a:pt x="12220" y="569170"/>
                </a:moveTo>
                <a:cubicBezTo>
                  <a:pt x="1636" y="589490"/>
                  <a:pt x="-8947" y="609810"/>
                  <a:pt x="12220" y="518370"/>
                </a:cubicBezTo>
                <a:cubicBezTo>
                  <a:pt x="33387" y="426930"/>
                  <a:pt x="127367" y="92496"/>
                  <a:pt x="139220" y="20530"/>
                </a:cubicBezTo>
                <a:cubicBezTo>
                  <a:pt x="151073" y="-51436"/>
                  <a:pt x="84187" y="89110"/>
                  <a:pt x="83340" y="86570"/>
                </a:cubicBezTo>
                <a:cubicBezTo>
                  <a:pt x="82493" y="84030"/>
                  <a:pt x="116360" y="-6563"/>
                  <a:pt x="134140" y="5290"/>
                </a:cubicBezTo>
                <a:cubicBezTo>
                  <a:pt x="151920" y="17143"/>
                  <a:pt x="190020" y="157690"/>
                  <a:pt x="190020" y="157690"/>
                </a:cubicBezTo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2" name="Freeform 31"/>
          <p:cNvSpPr/>
          <p:nvPr/>
        </p:nvSpPr>
        <p:spPr>
          <a:xfrm>
            <a:off x="9156199" y="4605045"/>
            <a:ext cx="327236" cy="644288"/>
          </a:xfrm>
          <a:custGeom>
            <a:avLst/>
            <a:gdLst>
              <a:gd name="connsiteX0" fmla="*/ 245427 w 245427"/>
              <a:gd name="connsiteY0" fmla="*/ 483216 h 483216"/>
              <a:gd name="connsiteX1" fmla="*/ 37147 w 245427"/>
              <a:gd name="connsiteY1" fmla="*/ 46336 h 483216"/>
              <a:gd name="connsiteX2" fmla="*/ 1587 w 245427"/>
              <a:gd name="connsiteY2" fmla="*/ 137776 h 483216"/>
              <a:gd name="connsiteX3" fmla="*/ 57467 w 245427"/>
              <a:gd name="connsiteY3" fmla="*/ 616 h 483216"/>
              <a:gd name="connsiteX4" fmla="*/ 209867 w 245427"/>
              <a:gd name="connsiteY4" fmla="*/ 86976 h 483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5427" h="483216">
                <a:moveTo>
                  <a:pt x="245427" y="483216"/>
                </a:moveTo>
                <a:cubicBezTo>
                  <a:pt x="161607" y="293562"/>
                  <a:pt x="77787" y="103909"/>
                  <a:pt x="37147" y="46336"/>
                </a:cubicBezTo>
                <a:cubicBezTo>
                  <a:pt x="-3493" y="-11237"/>
                  <a:pt x="-1800" y="145396"/>
                  <a:pt x="1587" y="137776"/>
                </a:cubicBezTo>
                <a:cubicBezTo>
                  <a:pt x="4974" y="130156"/>
                  <a:pt x="22754" y="9083"/>
                  <a:pt x="57467" y="616"/>
                </a:cubicBezTo>
                <a:cubicBezTo>
                  <a:pt x="92180" y="-7851"/>
                  <a:pt x="184467" y="73429"/>
                  <a:pt x="209867" y="86976"/>
                </a:cubicBezTo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1" name="TextBox 30"/>
          <p:cNvSpPr txBox="1"/>
          <p:nvPr/>
        </p:nvSpPr>
        <p:spPr>
          <a:xfrm>
            <a:off x="5834836" y="2296918"/>
            <a:ext cx="1337226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67">
                <a:latin typeface="AhnbergHand" charset="0"/>
                <a:ea typeface="AhnbergHand" charset="0"/>
                <a:cs typeface="AhnbergHand" charset="0"/>
              </a:rPr>
              <a:t>IP Network</a:t>
            </a:r>
            <a:endParaRPr lang="en-US" sz="1467" dirty="0"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787258" y="5644062"/>
            <a:ext cx="1279517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67" dirty="0">
                <a:latin typeface="AhnbergHand" charset="0"/>
                <a:ea typeface="AhnbergHand" charset="0"/>
                <a:cs typeface="AhnbergHand" charset="0"/>
              </a:rPr>
              <a:t>TCP hosts</a:t>
            </a:r>
          </a:p>
        </p:txBody>
      </p: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1703513" y="-27384"/>
            <a:ext cx="9947737" cy="1325563"/>
          </a:xfrm>
        </p:spPr>
        <p:txBody>
          <a:bodyPr>
            <a:normAutofit/>
          </a:bodyPr>
          <a:lstStyle/>
          <a:p>
            <a:r>
              <a:rPr lang="en-US" sz="3600">
                <a:latin typeface="Powderfinger Type" charset="0"/>
                <a:ea typeface="Powderfinger Type" charset="0"/>
                <a:cs typeface="Powderfinger Type" charset="0"/>
              </a:rPr>
              <a:t>Internet </a:t>
            </a:r>
            <a:r>
              <a:rPr lang="en-US" sz="3600" dirty="0">
                <a:latin typeface="Powderfinger Type" charset="0"/>
                <a:ea typeface="Powderfinger Type" charset="0"/>
                <a:cs typeface="Powderfinger Type" charset="0"/>
              </a:rPr>
              <a:t>Architecture (c1980’s)</a:t>
            </a:r>
          </a:p>
        </p:txBody>
      </p:sp>
    </p:spTree>
    <p:extLst>
      <p:ext uri="{BB962C8B-B14F-4D97-AF65-F5344CB8AC3E}">
        <p14:creationId xmlns:p14="http://schemas.microsoft.com/office/powerpoint/2010/main" val="12805417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4460</TotalTime>
  <Words>2851</Words>
  <Application>Microsoft Macintosh PowerPoint</Application>
  <PresentationFormat>Widescreen</PresentationFormat>
  <Paragraphs>248</Paragraphs>
  <Slides>42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1" baseType="lpstr">
      <vt:lpstr>AhnbergHand</vt:lpstr>
      <vt:lpstr>Aptos</vt:lpstr>
      <vt:lpstr>Arial</vt:lpstr>
      <vt:lpstr>Calibri</vt:lpstr>
      <vt:lpstr>Calibri Light</vt:lpstr>
      <vt:lpstr>Helvetica</vt:lpstr>
      <vt:lpstr>Max's Handwritin</vt:lpstr>
      <vt:lpstr>Powderfinger Type</vt:lpstr>
      <vt:lpstr>Office Theme</vt:lpstr>
      <vt:lpstr>The Evolution of Internet Architecture</vt:lpstr>
      <vt:lpstr>The Victorian Internet – the Telegraph</vt:lpstr>
      <vt:lpstr>The Great Telegraph Boom</vt:lpstr>
      <vt:lpstr>The Next Wave: the Telephone</vt:lpstr>
      <vt:lpstr>The Formation of the Telephone Cartel</vt:lpstr>
      <vt:lpstr>The Telephone Network</vt:lpstr>
      <vt:lpstr>The rise of Computer Networks</vt:lpstr>
      <vt:lpstr>Internet Architecture (c1980’s)</vt:lpstr>
      <vt:lpstr>Internet Architecture (c1980’s)</vt:lpstr>
      <vt:lpstr>The Result was Revolutionary!</vt:lpstr>
      <vt:lpstr>But</vt:lpstr>
      <vt:lpstr>Scaling Routing and Connectivity  by Role Specialization</vt:lpstr>
      <vt:lpstr>The 1990’s Internet</vt:lpstr>
      <vt:lpstr>But</vt:lpstr>
      <vt:lpstr>Some changes are easy…</vt:lpstr>
      <vt:lpstr>The cost of peer-to-peer</vt:lpstr>
      <vt:lpstr>Client/Server</vt:lpstr>
      <vt:lpstr>Addressing for Clients</vt:lpstr>
      <vt:lpstr>Addressing for Servers</vt:lpstr>
      <vt:lpstr>The Evolution of Service Models</vt:lpstr>
      <vt:lpstr>The Tyranny of Distance</vt:lpstr>
      <vt:lpstr>Content Distribution Networks</vt:lpstr>
      <vt:lpstr>Let them eat data!</vt:lpstr>
      <vt:lpstr>How to Replicate Service?</vt:lpstr>
      <vt:lpstr>How to Replicate Service?</vt:lpstr>
      <vt:lpstr>How to Replicate Service?</vt:lpstr>
      <vt:lpstr>How to Replicate Service?</vt:lpstr>
      <vt:lpstr>How to Replicate Service?</vt:lpstr>
      <vt:lpstr>How to Replicate Service?</vt:lpstr>
      <vt:lpstr>Service Models</vt:lpstr>
      <vt:lpstr>Changes to the Internet</vt:lpstr>
      <vt:lpstr>Change</vt:lpstr>
      <vt:lpstr>How did this happen?</vt:lpstr>
      <vt:lpstr>The Driver of Change: Moore’s Law</vt:lpstr>
      <vt:lpstr>What does this mean?</vt:lpstr>
      <vt:lpstr>Moore’s Law is BRUTAL!</vt:lpstr>
      <vt:lpstr>Moore’s Law is BRUTAL!</vt:lpstr>
      <vt:lpstr>Change</vt:lpstr>
      <vt:lpstr>What about network architecture?</vt:lpstr>
      <vt:lpstr>Is this what “Named Data Networking” was all about?</vt:lpstr>
      <vt:lpstr>Where is this heading?</vt:lpstr>
      <vt:lpstr>Thanks!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BEREC</dc:title>
  <dc:creator>Geoff Huston</dc:creator>
  <cp:lastModifiedBy>Geoff Huston</cp:lastModifiedBy>
  <cp:revision>16</cp:revision>
  <dcterms:created xsi:type="dcterms:W3CDTF">2023-09-21T20:25:42Z</dcterms:created>
  <dcterms:modified xsi:type="dcterms:W3CDTF">2025-04-20T01:14:09Z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6ca7b2a-4f6d-4766-806a-1a0c76ea1c59_Enabled">
    <vt:lpwstr>true</vt:lpwstr>
  </property>
  <property fmtid="{D5CDD505-2E9C-101B-9397-08002B2CF9AE}" pid="3" name="MSIP_Label_66ca7b2a-4f6d-4766-806a-1a0c76ea1c59_SetDate">
    <vt:lpwstr>2025-02-08T16:50:24Z</vt:lpwstr>
  </property>
  <property fmtid="{D5CDD505-2E9C-101B-9397-08002B2CF9AE}" pid="4" name="MSIP_Label_66ca7b2a-4f6d-4766-806a-1a0c76ea1c59_Method">
    <vt:lpwstr>Standard</vt:lpwstr>
  </property>
  <property fmtid="{D5CDD505-2E9C-101B-9397-08002B2CF9AE}" pid="5" name="MSIP_Label_66ca7b2a-4f6d-4766-806a-1a0c76ea1c59_Name">
    <vt:lpwstr>Internal</vt:lpwstr>
  </property>
  <property fmtid="{D5CDD505-2E9C-101B-9397-08002B2CF9AE}" pid="6" name="MSIP_Label_66ca7b2a-4f6d-4766-806a-1a0c76ea1c59_SiteId">
    <vt:lpwstr>127d8d0d-7ccf-473d-ab09-6e44ad752ded</vt:lpwstr>
  </property>
  <property fmtid="{D5CDD505-2E9C-101B-9397-08002B2CF9AE}" pid="7" name="MSIP_Label_66ca7b2a-4f6d-4766-806a-1a0c76ea1c59_ActionId">
    <vt:lpwstr>970a18d5-92c2-431f-8d43-b3e616b74cfa</vt:lpwstr>
  </property>
  <property fmtid="{D5CDD505-2E9C-101B-9397-08002B2CF9AE}" pid="8" name="MSIP_Label_66ca7b2a-4f6d-4766-806a-1a0c76ea1c59_ContentBits">
    <vt:lpwstr>0</vt:lpwstr>
  </property>
  <property fmtid="{D5CDD505-2E9C-101B-9397-08002B2CF9AE}" pid="9" name="MSIP_Label_66ca7b2a-4f6d-4766-806a-1a0c76ea1c59_Tag">
    <vt:lpwstr>50, 3, 0, 1</vt:lpwstr>
  </property>
</Properties>
</file>